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275" r:id="rId73"/>
    <p:sldId id="276" r:id="rId74"/>
    <p:sldId id="277" r:id="rId75"/>
    <p:sldId id="278" r:id="rId76"/>
    <p:sldId id="279" r:id="rId77"/>
    <p:sldId id="280" r:id="rId78"/>
    <p:sldId id="281" r:id="rId79"/>
    <p:sldId id="282" r:id="rId80"/>
    <p:sldId id="283" r:id="rId81"/>
    <p:sldId id="284" r:id="rId82"/>
    <p:sldId id="285" r:id="rId83"/>
    <p:sldId id="286" r:id="rId84"/>
    <p:sldId id="287" r:id="rId85"/>
    <p:sldId id="288" r:id="rId86"/>
    <p:sldId id="289" r:id="rId87"/>
    <p:sldId id="290" r:id="rId88"/>
    <p:sldId id="291" r:id="rId89"/>
    <p:sldId id="292" r:id="rId90"/>
    <p:sldId id="293" r:id="rId91"/>
    <p:sldId id="294" r:id="rId92"/>
    <p:sldId id="295" r:id="rId93"/>
    <p:sldId id="296" r:id="rId94"/>
    <p:sldId id="297" r:id="rId95"/>
    <p:sldId id="298" r:id="rId96"/>
    <p:sldId id="299" r:id="rId97"/>
    <p:sldId id="300" r:id="rId98"/>
    <p:sldId id="301" r:id="rId99"/>
    <p:sldId id="302" r:id="rId100"/>
    <p:sldId id="303" r:id="rId101"/>
    <p:sldId id="304" r:id="rId10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
      <p:font typeface="Inter" charset="1" panose="020B0502030000000004"/>
      <p:regular r:id="rId42"/>
    </p:embeddedFont>
    <p:embeddedFont>
      <p:font typeface="Inter Bold" charset="1" panose="020B0802030000000004"/>
      <p:regular r:id="rId43"/>
    </p:embeddedFont>
    <p:embeddedFont>
      <p:font typeface="Inter Italics" charset="1" panose="020B0502030000000004"/>
      <p:regular r:id="rId44"/>
    </p:embeddedFont>
    <p:embeddedFont>
      <p:font typeface="Inter Bold Italics" charset="1" panose="020B0802030000000004"/>
      <p:regular r:id="rId45"/>
    </p:embeddedFont>
    <p:embeddedFont>
      <p:font typeface="Inter Thin" charset="1" panose="020B0A02050000000004"/>
      <p:regular r:id="rId46"/>
    </p:embeddedFont>
    <p:embeddedFont>
      <p:font typeface="Inter Thin Italics" charset="1" panose="020B0A02050000000004"/>
      <p:regular r:id="rId47"/>
    </p:embeddedFont>
    <p:embeddedFont>
      <p:font typeface="Inter Extra-Light" charset="1" panose="02000503000000020004"/>
      <p:regular r:id="rId48"/>
    </p:embeddedFont>
    <p:embeddedFont>
      <p:font typeface="Inter Light" charset="1" panose="02000503000000020004"/>
      <p:regular r:id="rId49"/>
    </p:embeddedFont>
    <p:embeddedFont>
      <p:font typeface="Inter Medium" charset="1" panose="02000503000000020004"/>
      <p:regular r:id="rId50"/>
    </p:embeddedFont>
    <p:embeddedFont>
      <p:font typeface="Inter Semi-Bold" charset="1" panose="02000503000000020004"/>
      <p:regular r:id="rId51"/>
    </p:embeddedFont>
    <p:embeddedFont>
      <p:font typeface="Inter Ultra-Bold" charset="1" panose="02000503000000020004"/>
      <p:regular r:id="rId52"/>
    </p:embeddedFont>
    <p:embeddedFont>
      <p:font typeface="Inter Heavy" charset="1" panose="02000503000000020004"/>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47.xml" Type="http://schemas.openxmlformats.org/officeDocument/2006/relationships/slide"/><Relationship Id="rId101" Target="slides/slide48.xml" Type="http://schemas.openxmlformats.org/officeDocument/2006/relationships/slide"/><Relationship Id="rId102" Target="slides/slide49.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70" Target="slides/slide17.xml" Type="http://schemas.openxmlformats.org/officeDocument/2006/relationships/slide"/><Relationship Id="rId71" Target="slides/slide18.xml" Type="http://schemas.openxmlformats.org/officeDocument/2006/relationships/slide"/><Relationship Id="rId72" Target="slides/slide19.xml" Type="http://schemas.openxmlformats.org/officeDocument/2006/relationships/slide"/><Relationship Id="rId73" Target="slides/slide20.xml" Type="http://schemas.openxmlformats.org/officeDocument/2006/relationships/slide"/><Relationship Id="rId74" Target="slides/slide21.xml" Type="http://schemas.openxmlformats.org/officeDocument/2006/relationships/slide"/><Relationship Id="rId75" Target="slides/slide22.xml" Type="http://schemas.openxmlformats.org/officeDocument/2006/relationships/slide"/><Relationship Id="rId76" Target="slides/slide23.xml" Type="http://schemas.openxmlformats.org/officeDocument/2006/relationships/slide"/><Relationship Id="rId77" Target="slides/slide24.xml" Type="http://schemas.openxmlformats.org/officeDocument/2006/relationships/slide"/><Relationship Id="rId78" Target="slides/slide25.xml" Type="http://schemas.openxmlformats.org/officeDocument/2006/relationships/slide"/><Relationship Id="rId79" Target="slides/slide26.xml" Type="http://schemas.openxmlformats.org/officeDocument/2006/relationships/slide"/><Relationship Id="rId8" Target="fonts/font8.fntdata" Type="http://schemas.openxmlformats.org/officeDocument/2006/relationships/font"/><Relationship Id="rId80" Target="slides/slide27.xml" Type="http://schemas.openxmlformats.org/officeDocument/2006/relationships/slide"/><Relationship Id="rId81" Target="slides/slide28.xml" Type="http://schemas.openxmlformats.org/officeDocument/2006/relationships/slide"/><Relationship Id="rId82" Target="slides/slide29.xml" Type="http://schemas.openxmlformats.org/officeDocument/2006/relationships/slide"/><Relationship Id="rId83" Target="slides/slide30.xml" Type="http://schemas.openxmlformats.org/officeDocument/2006/relationships/slide"/><Relationship Id="rId84" Target="slides/slide31.xml" Type="http://schemas.openxmlformats.org/officeDocument/2006/relationships/slide"/><Relationship Id="rId85" Target="slides/slide32.xml" Type="http://schemas.openxmlformats.org/officeDocument/2006/relationships/slide"/><Relationship Id="rId86" Target="slides/slide33.xml" Type="http://schemas.openxmlformats.org/officeDocument/2006/relationships/slide"/><Relationship Id="rId87" Target="slides/slide34.xml" Type="http://schemas.openxmlformats.org/officeDocument/2006/relationships/slide"/><Relationship Id="rId88" Target="slides/slide35.xml" Type="http://schemas.openxmlformats.org/officeDocument/2006/relationships/slide"/><Relationship Id="rId89" Target="slides/slide36.xml" Type="http://schemas.openxmlformats.org/officeDocument/2006/relationships/slide"/><Relationship Id="rId9" Target="fonts/font9.fntdata" Type="http://schemas.openxmlformats.org/officeDocument/2006/relationships/font"/><Relationship Id="rId90" Target="slides/slide37.xml" Type="http://schemas.openxmlformats.org/officeDocument/2006/relationships/slide"/><Relationship Id="rId91" Target="slides/slide38.xml" Type="http://schemas.openxmlformats.org/officeDocument/2006/relationships/slide"/><Relationship Id="rId92" Target="slides/slide39.xml" Type="http://schemas.openxmlformats.org/officeDocument/2006/relationships/slide"/><Relationship Id="rId93" Target="slides/slide40.xml" Type="http://schemas.openxmlformats.org/officeDocument/2006/relationships/slide"/><Relationship Id="rId94" Target="slides/slide41.xml" Type="http://schemas.openxmlformats.org/officeDocument/2006/relationships/slide"/><Relationship Id="rId95" Target="slides/slide42.xml" Type="http://schemas.openxmlformats.org/officeDocument/2006/relationships/slide"/><Relationship Id="rId96" Target="slides/slide43.xml" Type="http://schemas.openxmlformats.org/officeDocument/2006/relationships/slide"/><Relationship Id="rId97" Target="slides/slide44.xml" Type="http://schemas.openxmlformats.org/officeDocument/2006/relationships/slide"/><Relationship Id="rId98" Target="slides/slide45.xml" Type="http://schemas.openxmlformats.org/officeDocument/2006/relationships/slide"/><Relationship Id="rId99" Target="slides/slide46.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6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6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6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6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67.png" Type="http://schemas.openxmlformats.org/officeDocument/2006/relationships/image"/><Relationship Id="rId7" Target="../media/image6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6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7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7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77.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80.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8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2.jpe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3.jpe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5.jpe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6.jpe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p:nvPr/>
        </p:nvGrpSpPr>
        <p:grpSpPr>
          <a:xfrm rot="0">
            <a:off x="3151833" y="1306375"/>
            <a:ext cx="12442860" cy="2747037"/>
            <a:chOff x="0" y="0"/>
            <a:chExt cx="16590480" cy="3662716"/>
          </a:xfrm>
        </p:grpSpPr>
        <p:grpSp>
          <p:nvGrpSpPr>
            <p:cNvPr name="Group 3" id="3"/>
            <p:cNvGrpSpPr/>
            <p:nvPr/>
          </p:nvGrpSpPr>
          <p:grpSpPr>
            <a:xfrm rot="0">
              <a:off x="0" y="25421"/>
              <a:ext cx="16444240" cy="3637294"/>
              <a:chOff x="0" y="0"/>
              <a:chExt cx="1035977" cy="229147"/>
            </a:xfrm>
          </p:grpSpPr>
          <p:sp>
            <p:nvSpPr>
              <p:cNvPr name="Freeform 4" id="4"/>
              <p:cNvSpPr/>
              <p:nvPr/>
            </p:nvSpPr>
            <p:spPr>
              <a:xfrm flipH="false" flipV="false" rot="0">
                <a:off x="0" y="0"/>
                <a:ext cx="1035977" cy="229147"/>
              </a:xfrm>
              <a:custGeom>
                <a:avLst/>
                <a:gdLst/>
                <a:ahLst/>
                <a:cxnLst/>
                <a:rect r="r" b="b" t="t" l="l"/>
                <a:pathLst>
                  <a:path h="229147" w="1035977">
                    <a:moveTo>
                      <a:pt x="0" y="0"/>
                    </a:moveTo>
                    <a:lnTo>
                      <a:pt x="1035977" y="0"/>
                    </a:lnTo>
                    <a:lnTo>
                      <a:pt x="1035977" y="229147"/>
                    </a:lnTo>
                    <a:lnTo>
                      <a:pt x="0" y="229147"/>
                    </a:lnTo>
                    <a:close/>
                  </a:path>
                </a:pathLst>
              </a:custGeom>
              <a:solidFill>
                <a:srgbClr val="5CB6F9"/>
              </a:solidFill>
            </p:spPr>
          </p:sp>
        </p:grpSp>
        <p:sp>
          <p:nvSpPr>
            <p:cNvPr name="Freeform 5" id="5"/>
            <p:cNvSpPr/>
            <p:nvPr/>
          </p:nvSpPr>
          <p:spPr>
            <a:xfrm flipH="false" flipV="false" rot="-10800000">
              <a:off x="800007" y="0"/>
              <a:ext cx="15790472" cy="3662716"/>
            </a:xfrm>
            <a:custGeom>
              <a:avLst/>
              <a:gdLst/>
              <a:ahLst/>
              <a:cxnLst/>
              <a:rect r="r" b="b" t="t" l="l"/>
              <a:pathLst>
                <a:path h="3662716" w="15790472">
                  <a:moveTo>
                    <a:pt x="0" y="0"/>
                  </a:moveTo>
                  <a:lnTo>
                    <a:pt x="15790473" y="0"/>
                  </a:lnTo>
                  <a:lnTo>
                    <a:pt x="15790473" y="3662716"/>
                  </a:lnTo>
                  <a:lnTo>
                    <a:pt x="0" y="3662716"/>
                  </a:lnTo>
                  <a:lnTo>
                    <a:pt x="0" y="0"/>
                  </a:lnTo>
                  <a:close/>
                </a:path>
              </a:pathLst>
            </a:custGeom>
            <a:blipFill>
              <a:blip r:embed="rId2">
                <a:extLst>
                  <a:ext uri="{96DAC541-7B7A-43D3-8B79-37D633B846F1}">
                    <asvg:svgBlip xmlns:asvg="http://schemas.microsoft.com/office/drawing/2016/SVG/main" r:embed="rId3"/>
                  </a:ext>
                </a:extLst>
              </a:blip>
              <a:stretch>
                <a:fillRect l="0" t="-331113" r="0" b="0"/>
              </a:stretch>
            </a:blipFill>
          </p:spPr>
        </p:sp>
      </p:grpSp>
      <p:sp>
        <p:nvSpPr>
          <p:cNvPr name="Freeform 6" id="6"/>
          <p:cNvSpPr/>
          <p:nvPr/>
        </p:nvSpPr>
        <p:spPr>
          <a:xfrm flipH="false" flipV="false" rot="0">
            <a:off x="14918947" y="7602368"/>
            <a:ext cx="2603671" cy="2094839"/>
          </a:xfrm>
          <a:custGeom>
            <a:avLst/>
            <a:gdLst/>
            <a:ahLst/>
            <a:cxnLst/>
            <a:rect r="r" b="b" t="t" l="l"/>
            <a:pathLst>
              <a:path h="2094839" w="2603671">
                <a:moveTo>
                  <a:pt x="0" y="0"/>
                </a:moveTo>
                <a:lnTo>
                  <a:pt x="2603671" y="0"/>
                </a:lnTo>
                <a:lnTo>
                  <a:pt x="2603671" y="2094840"/>
                </a:lnTo>
                <a:lnTo>
                  <a:pt x="0" y="2094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418340" y="1288541"/>
            <a:ext cx="11909845" cy="3854959"/>
          </a:xfrm>
          <a:prstGeom prst="rect">
            <a:avLst/>
          </a:prstGeom>
        </p:spPr>
        <p:txBody>
          <a:bodyPr anchor="t" rtlCol="false" tIns="0" lIns="0" bIns="0" rIns="0">
            <a:spAutoFit/>
          </a:bodyPr>
          <a:lstStyle/>
          <a:p>
            <a:pPr algn="ctr">
              <a:lnSpc>
                <a:spcPts val="10121"/>
              </a:lnSpc>
            </a:pPr>
            <a:r>
              <a:rPr lang="en-US" sz="7229">
                <a:solidFill>
                  <a:srgbClr val="050A30"/>
                </a:solidFill>
                <a:latin typeface="Poppins Bold"/>
              </a:rPr>
              <a:t>ISE 291 Term 231 Project : Salary Prediction</a:t>
            </a:r>
          </a:p>
          <a:p>
            <a:pPr algn="ctr">
              <a:lnSpc>
                <a:spcPts val="10121"/>
              </a:lnSpc>
            </a:pPr>
          </a:p>
        </p:txBody>
      </p:sp>
      <p:sp>
        <p:nvSpPr>
          <p:cNvPr name="TextBox 8" id="8"/>
          <p:cNvSpPr txBox="true"/>
          <p:nvPr/>
        </p:nvSpPr>
        <p:spPr>
          <a:xfrm rot="0">
            <a:off x="4150683" y="6365287"/>
            <a:ext cx="9986634" cy="2845388"/>
          </a:xfrm>
          <a:prstGeom prst="rect">
            <a:avLst/>
          </a:prstGeom>
        </p:spPr>
        <p:txBody>
          <a:bodyPr anchor="t" rtlCol="false" tIns="0" lIns="0" bIns="0" rIns="0">
            <a:spAutoFit/>
          </a:bodyPr>
          <a:lstStyle/>
          <a:p>
            <a:pPr algn="ctr">
              <a:lnSpc>
                <a:spcPts val="3292"/>
              </a:lnSpc>
            </a:pPr>
            <a:r>
              <a:rPr lang="en-US" sz="2351">
                <a:solidFill>
                  <a:srgbClr val="000000"/>
                </a:solidFill>
                <a:latin typeface="Open Sans Bold"/>
              </a:rPr>
              <a:t>By: </a:t>
            </a:r>
            <a:r>
              <a:rPr lang="en-US" sz="2351">
                <a:solidFill>
                  <a:srgbClr val="000000"/>
                </a:solidFill>
                <a:latin typeface="Open Sans Bold"/>
              </a:rPr>
              <a:t>Group No. 1</a:t>
            </a:r>
          </a:p>
          <a:p>
            <a:pPr algn="ctr">
              <a:lnSpc>
                <a:spcPts val="3292"/>
              </a:lnSpc>
            </a:pPr>
            <a:r>
              <a:rPr lang="en-US" sz="2351">
                <a:solidFill>
                  <a:srgbClr val="000000"/>
                </a:solidFill>
                <a:latin typeface="Open Sans Bold"/>
              </a:rPr>
              <a:t>Section: F19</a:t>
            </a:r>
          </a:p>
          <a:p>
            <a:pPr algn="ctr">
              <a:lnSpc>
                <a:spcPts val="3292"/>
              </a:lnSpc>
            </a:pPr>
          </a:p>
          <a:p>
            <a:pPr algn="ctr">
              <a:lnSpc>
                <a:spcPts val="3292"/>
              </a:lnSpc>
            </a:pPr>
            <a:r>
              <a:rPr lang="en-US" sz="2351">
                <a:solidFill>
                  <a:srgbClr val="000000"/>
                </a:solidFill>
                <a:latin typeface="Open Sans Bold"/>
              </a:rPr>
              <a:t>Group Members:</a:t>
            </a:r>
          </a:p>
          <a:p>
            <a:pPr algn="ctr">
              <a:lnSpc>
                <a:spcPts val="3292"/>
              </a:lnSpc>
            </a:pPr>
            <a:r>
              <a:rPr lang="en-US" sz="2351">
                <a:solidFill>
                  <a:srgbClr val="000000"/>
                </a:solidFill>
                <a:latin typeface="Open Sans Bold"/>
              </a:rPr>
              <a:t>Leen Ghazi - Zainab Alamer - Manar Abu Saeed</a:t>
            </a:r>
          </a:p>
          <a:p>
            <a:pPr algn="ctr">
              <a:lnSpc>
                <a:spcPts val="3292"/>
              </a:lnSpc>
            </a:pPr>
            <a:r>
              <a:rPr lang="en-US" sz="2351">
                <a:solidFill>
                  <a:srgbClr val="000000"/>
                </a:solidFill>
                <a:latin typeface="Open Sans Bold"/>
              </a:rPr>
              <a:t>Zainab Al Mubarak - Zainab Aldukhi</a:t>
            </a:r>
          </a:p>
          <a:p>
            <a:pPr algn="ctr">
              <a:lnSpc>
                <a:spcPts val="3292"/>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11322140" y="1831021"/>
            <a:ext cx="5937160" cy="6931242"/>
          </a:xfrm>
          <a:custGeom>
            <a:avLst/>
            <a:gdLst/>
            <a:ahLst/>
            <a:cxnLst/>
            <a:rect r="r" b="b" t="t" l="l"/>
            <a:pathLst>
              <a:path h="6931242" w="5937160">
                <a:moveTo>
                  <a:pt x="0" y="0"/>
                </a:moveTo>
                <a:lnTo>
                  <a:pt x="5937160" y="0"/>
                </a:lnTo>
                <a:lnTo>
                  <a:pt x="5937160" y="6931242"/>
                </a:lnTo>
                <a:lnTo>
                  <a:pt x="0" y="6931242"/>
                </a:lnTo>
                <a:lnTo>
                  <a:pt x="0" y="0"/>
                </a:lnTo>
                <a:close/>
              </a:path>
            </a:pathLst>
          </a:custGeom>
          <a:blipFill>
            <a:blip r:embed="rId2"/>
            <a:stretch>
              <a:fillRect l="-42486" t="-40195" r="-162337" b="-33875"/>
            </a:stretch>
          </a:blipFill>
        </p:spPr>
      </p:sp>
      <p:sp>
        <p:nvSpPr>
          <p:cNvPr name="Freeform 3" id="3"/>
          <p:cNvSpPr/>
          <p:nvPr/>
        </p:nvSpPr>
        <p:spPr>
          <a:xfrm flipH="false" flipV="false" rot="0">
            <a:off x="1241870" y="1831021"/>
            <a:ext cx="9692727" cy="4236465"/>
          </a:xfrm>
          <a:custGeom>
            <a:avLst/>
            <a:gdLst/>
            <a:ahLst/>
            <a:cxnLst/>
            <a:rect r="r" b="b" t="t" l="l"/>
            <a:pathLst>
              <a:path h="4236465" w="9692727">
                <a:moveTo>
                  <a:pt x="0" y="0"/>
                </a:moveTo>
                <a:lnTo>
                  <a:pt x="9692727" y="0"/>
                </a:lnTo>
                <a:lnTo>
                  <a:pt x="9692727" y="4236466"/>
                </a:lnTo>
                <a:lnTo>
                  <a:pt x="0" y="4236466"/>
                </a:lnTo>
                <a:lnTo>
                  <a:pt x="0" y="0"/>
                </a:lnTo>
                <a:close/>
              </a:path>
            </a:pathLst>
          </a:custGeom>
          <a:blipFill>
            <a:blip r:embed="rId3"/>
            <a:stretch>
              <a:fillRect l="-42809" t="-107695" r="-89965" b="-147353"/>
            </a:stretch>
          </a:blipFill>
        </p:spPr>
      </p:sp>
      <p:sp>
        <p:nvSpPr>
          <p:cNvPr name="Freeform 4" id="4"/>
          <p:cNvSpPr/>
          <p:nvPr/>
        </p:nvSpPr>
        <p:spPr>
          <a:xfrm flipH="false" flipV="false" rot="0">
            <a:off x="566401" y="8262677"/>
            <a:ext cx="1628987" cy="1528286"/>
          </a:xfrm>
          <a:custGeom>
            <a:avLst/>
            <a:gdLst/>
            <a:ahLst/>
            <a:cxnLst/>
            <a:rect r="r" b="b" t="t" l="l"/>
            <a:pathLst>
              <a:path h="1528286" w="1628987">
                <a:moveTo>
                  <a:pt x="0" y="0"/>
                </a:moveTo>
                <a:lnTo>
                  <a:pt x="1628987" y="0"/>
                </a:lnTo>
                <a:lnTo>
                  <a:pt x="1628987" y="1528286"/>
                </a:lnTo>
                <a:lnTo>
                  <a:pt x="0" y="15282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00294" y="6117233"/>
            <a:ext cx="9634303" cy="1627849"/>
          </a:xfrm>
          <a:custGeom>
            <a:avLst/>
            <a:gdLst/>
            <a:ahLst/>
            <a:cxnLst/>
            <a:rect r="r" b="b" t="t" l="l"/>
            <a:pathLst>
              <a:path h="1627849" w="9634303">
                <a:moveTo>
                  <a:pt x="0" y="0"/>
                </a:moveTo>
                <a:lnTo>
                  <a:pt x="9634303" y="0"/>
                </a:lnTo>
                <a:lnTo>
                  <a:pt x="9634303" y="1627849"/>
                </a:lnTo>
                <a:lnTo>
                  <a:pt x="0" y="1627849"/>
                </a:lnTo>
                <a:lnTo>
                  <a:pt x="0" y="0"/>
                </a:lnTo>
                <a:close/>
              </a:path>
            </a:pathLst>
          </a:custGeom>
          <a:blipFill>
            <a:blip r:embed="rId6"/>
            <a:stretch>
              <a:fillRect l="-23227" t="-85863" r="-16248" b="-364458"/>
            </a:stretch>
          </a:blipFill>
        </p:spPr>
      </p:sp>
      <p:sp>
        <p:nvSpPr>
          <p:cNvPr name="TextBox 6" id="6"/>
          <p:cNvSpPr txBox="true"/>
          <p:nvPr/>
        </p:nvSpPr>
        <p:spPr>
          <a:xfrm rot="0">
            <a:off x="3884715" y="658867"/>
            <a:ext cx="13374585" cy="663465"/>
          </a:xfrm>
          <a:prstGeom prst="rect">
            <a:avLst/>
          </a:prstGeom>
        </p:spPr>
        <p:txBody>
          <a:bodyPr anchor="t" rtlCol="false" tIns="0" lIns="0" bIns="0" rIns="0">
            <a:spAutoFit/>
          </a:bodyPr>
          <a:lstStyle/>
          <a:p>
            <a:pPr algn="just">
              <a:lnSpc>
                <a:spcPts val="5431"/>
              </a:lnSpc>
              <a:spcBef>
                <a:spcPct val="0"/>
              </a:spcBef>
            </a:pPr>
            <a:r>
              <a:rPr lang="en-US" sz="3879" spc="100">
                <a:solidFill>
                  <a:srgbClr val="12229D"/>
                </a:solidFill>
                <a:latin typeface="Inter Bold"/>
              </a:rPr>
              <a:t>Identify inconsistencies, noise, and null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15545865" y="7837865"/>
            <a:ext cx="1964208" cy="2057400"/>
          </a:xfrm>
          <a:custGeom>
            <a:avLst/>
            <a:gdLst/>
            <a:ahLst/>
            <a:cxnLst/>
            <a:rect r="r" b="b" t="t" l="l"/>
            <a:pathLst>
              <a:path h="2057400" w="1964208">
                <a:moveTo>
                  <a:pt x="0" y="0"/>
                </a:moveTo>
                <a:lnTo>
                  <a:pt x="1964208" y="0"/>
                </a:lnTo>
                <a:lnTo>
                  <a:pt x="196420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7982" y="1925970"/>
            <a:ext cx="8345454" cy="2577639"/>
          </a:xfrm>
          <a:custGeom>
            <a:avLst/>
            <a:gdLst/>
            <a:ahLst/>
            <a:cxnLst/>
            <a:rect r="r" b="b" t="t" l="l"/>
            <a:pathLst>
              <a:path h="2577639" w="8345454">
                <a:moveTo>
                  <a:pt x="0" y="0"/>
                </a:moveTo>
                <a:lnTo>
                  <a:pt x="8345454" y="0"/>
                </a:lnTo>
                <a:lnTo>
                  <a:pt x="8345454" y="2577639"/>
                </a:lnTo>
                <a:lnTo>
                  <a:pt x="0" y="2577639"/>
                </a:lnTo>
                <a:lnTo>
                  <a:pt x="0" y="0"/>
                </a:lnTo>
                <a:close/>
              </a:path>
            </a:pathLst>
          </a:custGeom>
          <a:blipFill>
            <a:blip r:embed="rId4"/>
            <a:stretch>
              <a:fillRect l="-21685" t="-47526" r="-15013" b="-147526"/>
            </a:stretch>
          </a:blipFill>
        </p:spPr>
      </p:sp>
      <p:sp>
        <p:nvSpPr>
          <p:cNvPr name="Freeform 4" id="4"/>
          <p:cNvSpPr/>
          <p:nvPr/>
        </p:nvSpPr>
        <p:spPr>
          <a:xfrm flipH="false" flipV="false" rot="0">
            <a:off x="1067982" y="4770051"/>
            <a:ext cx="8345454" cy="4488249"/>
          </a:xfrm>
          <a:custGeom>
            <a:avLst/>
            <a:gdLst/>
            <a:ahLst/>
            <a:cxnLst/>
            <a:rect r="r" b="b" t="t" l="l"/>
            <a:pathLst>
              <a:path h="4488249" w="8345454">
                <a:moveTo>
                  <a:pt x="0" y="0"/>
                </a:moveTo>
                <a:lnTo>
                  <a:pt x="8345454" y="0"/>
                </a:lnTo>
                <a:lnTo>
                  <a:pt x="8345454" y="4488249"/>
                </a:lnTo>
                <a:lnTo>
                  <a:pt x="0" y="4488249"/>
                </a:lnTo>
                <a:lnTo>
                  <a:pt x="0" y="0"/>
                </a:lnTo>
                <a:close/>
              </a:path>
            </a:pathLst>
          </a:custGeom>
          <a:blipFill>
            <a:blip r:embed="rId5"/>
            <a:stretch>
              <a:fillRect l="-17756" t="-42022" r="-14528" b="-21959"/>
            </a:stretch>
          </a:blipFill>
        </p:spPr>
      </p:sp>
      <p:sp>
        <p:nvSpPr>
          <p:cNvPr name="Freeform 5" id="5"/>
          <p:cNvSpPr/>
          <p:nvPr/>
        </p:nvSpPr>
        <p:spPr>
          <a:xfrm flipH="false" flipV="false" rot="0">
            <a:off x="9632524" y="3214790"/>
            <a:ext cx="8291567" cy="3706883"/>
          </a:xfrm>
          <a:custGeom>
            <a:avLst/>
            <a:gdLst/>
            <a:ahLst/>
            <a:cxnLst/>
            <a:rect r="r" b="b" t="t" l="l"/>
            <a:pathLst>
              <a:path h="3706883" w="8291567">
                <a:moveTo>
                  <a:pt x="0" y="0"/>
                </a:moveTo>
                <a:lnTo>
                  <a:pt x="8291567" y="0"/>
                </a:lnTo>
                <a:lnTo>
                  <a:pt x="8291567" y="3706883"/>
                </a:lnTo>
                <a:lnTo>
                  <a:pt x="0" y="3706883"/>
                </a:lnTo>
                <a:lnTo>
                  <a:pt x="0" y="0"/>
                </a:lnTo>
                <a:close/>
              </a:path>
            </a:pathLst>
          </a:custGeom>
          <a:blipFill>
            <a:blip r:embed="rId6"/>
            <a:stretch>
              <a:fillRect l="-19497" t="-65416" r="-13648" b="-33129"/>
            </a:stretch>
          </a:blipFill>
        </p:spPr>
      </p:sp>
      <p:sp>
        <p:nvSpPr>
          <p:cNvPr name="TextBox 6" id="6"/>
          <p:cNvSpPr txBox="true"/>
          <p:nvPr/>
        </p:nvSpPr>
        <p:spPr>
          <a:xfrm rot="0">
            <a:off x="849013" y="309674"/>
            <a:ext cx="16589974" cy="1469914"/>
          </a:xfrm>
          <a:prstGeom prst="rect">
            <a:avLst/>
          </a:prstGeom>
        </p:spPr>
        <p:txBody>
          <a:bodyPr anchor="t" rtlCol="false" tIns="0" lIns="0" bIns="0" rIns="0">
            <a:spAutoFit/>
          </a:bodyPr>
          <a:lstStyle/>
          <a:p>
            <a:pPr algn="ctr">
              <a:lnSpc>
                <a:spcPts val="4451"/>
              </a:lnSpc>
            </a:pPr>
            <a:r>
              <a:rPr lang="en-US" sz="3179" spc="82">
                <a:solidFill>
                  <a:srgbClr val="12229D"/>
                </a:solidFill>
                <a:latin typeface="Inter Bold"/>
              </a:rPr>
              <a:t>2. Data Cleaning and Handling Inconsistencies</a:t>
            </a:r>
          </a:p>
          <a:p>
            <a:pPr algn="ctr">
              <a:lnSpc>
                <a:spcPts val="3611"/>
              </a:lnSpc>
            </a:pPr>
            <a:r>
              <a:rPr lang="en-US" sz="2579" spc="67">
                <a:solidFill>
                  <a:srgbClr val="12229D"/>
                </a:solidFill>
                <a:latin typeface="Inter"/>
              </a:rPr>
              <a:t>In this step, we will clean the dataset by handling missing values and inconsistencies.</a:t>
            </a:r>
          </a:p>
          <a:p>
            <a:pPr algn="ctr">
              <a:lnSpc>
                <a:spcPts val="3611"/>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340241" y="1589479"/>
            <a:ext cx="8132991" cy="2872144"/>
          </a:xfrm>
          <a:custGeom>
            <a:avLst/>
            <a:gdLst/>
            <a:ahLst/>
            <a:cxnLst/>
            <a:rect r="r" b="b" t="t" l="l"/>
            <a:pathLst>
              <a:path h="2872144" w="8132991">
                <a:moveTo>
                  <a:pt x="0" y="0"/>
                </a:moveTo>
                <a:lnTo>
                  <a:pt x="8132990" y="0"/>
                </a:lnTo>
                <a:lnTo>
                  <a:pt x="8132990" y="2872144"/>
                </a:lnTo>
                <a:lnTo>
                  <a:pt x="0" y="2872144"/>
                </a:lnTo>
                <a:lnTo>
                  <a:pt x="0" y="0"/>
                </a:lnTo>
                <a:close/>
              </a:path>
            </a:pathLst>
          </a:custGeom>
          <a:blipFill>
            <a:blip r:embed="rId2"/>
            <a:stretch>
              <a:fillRect l="-21319" t="-45277" r="-14421" b="-110973"/>
            </a:stretch>
          </a:blipFill>
        </p:spPr>
      </p:sp>
      <p:sp>
        <p:nvSpPr>
          <p:cNvPr name="Freeform 3" id="3"/>
          <p:cNvSpPr/>
          <p:nvPr/>
        </p:nvSpPr>
        <p:spPr>
          <a:xfrm flipH="false" flipV="false" rot="0">
            <a:off x="9338320" y="1670512"/>
            <a:ext cx="8171753" cy="5906465"/>
          </a:xfrm>
          <a:custGeom>
            <a:avLst/>
            <a:gdLst/>
            <a:ahLst/>
            <a:cxnLst/>
            <a:rect r="r" b="b" t="t" l="l"/>
            <a:pathLst>
              <a:path h="5906465" w="8171753">
                <a:moveTo>
                  <a:pt x="0" y="0"/>
                </a:moveTo>
                <a:lnTo>
                  <a:pt x="8171753" y="0"/>
                </a:lnTo>
                <a:lnTo>
                  <a:pt x="8171753" y="5906465"/>
                </a:lnTo>
                <a:lnTo>
                  <a:pt x="0" y="5906465"/>
                </a:lnTo>
                <a:lnTo>
                  <a:pt x="0" y="0"/>
                </a:lnTo>
                <a:close/>
              </a:path>
            </a:pathLst>
          </a:custGeom>
          <a:blipFill>
            <a:blip r:embed="rId3"/>
            <a:stretch>
              <a:fillRect l="-20119" t="-18131" r="-14977" b="-6475"/>
            </a:stretch>
          </a:blipFill>
        </p:spPr>
      </p:sp>
      <p:sp>
        <p:nvSpPr>
          <p:cNvPr name="Freeform 4" id="4"/>
          <p:cNvSpPr/>
          <p:nvPr/>
        </p:nvSpPr>
        <p:spPr>
          <a:xfrm flipH="false" flipV="false" rot="0">
            <a:off x="340241" y="4623745"/>
            <a:ext cx="8132991" cy="5475089"/>
          </a:xfrm>
          <a:custGeom>
            <a:avLst/>
            <a:gdLst/>
            <a:ahLst/>
            <a:cxnLst/>
            <a:rect r="r" b="b" t="t" l="l"/>
            <a:pathLst>
              <a:path h="5475089" w="8132991">
                <a:moveTo>
                  <a:pt x="0" y="0"/>
                </a:moveTo>
                <a:lnTo>
                  <a:pt x="8132990" y="0"/>
                </a:lnTo>
                <a:lnTo>
                  <a:pt x="8132990" y="5475089"/>
                </a:lnTo>
                <a:lnTo>
                  <a:pt x="0" y="5475089"/>
                </a:lnTo>
                <a:lnTo>
                  <a:pt x="0" y="0"/>
                </a:lnTo>
                <a:close/>
              </a:path>
            </a:pathLst>
          </a:custGeom>
          <a:blipFill>
            <a:blip r:embed="rId4"/>
            <a:stretch>
              <a:fillRect l="-21353" t="-28574" r="-14603" b="-6063"/>
            </a:stretch>
          </a:blipFill>
        </p:spPr>
      </p:sp>
      <p:sp>
        <p:nvSpPr>
          <p:cNvPr name="Freeform 5" id="5"/>
          <p:cNvSpPr/>
          <p:nvPr/>
        </p:nvSpPr>
        <p:spPr>
          <a:xfrm flipH="false" flipV="false" rot="0">
            <a:off x="15545865" y="7837865"/>
            <a:ext cx="1964208" cy="2057400"/>
          </a:xfrm>
          <a:custGeom>
            <a:avLst/>
            <a:gdLst/>
            <a:ahLst/>
            <a:cxnLst/>
            <a:rect r="r" b="b" t="t" l="l"/>
            <a:pathLst>
              <a:path h="2057400" w="1964208">
                <a:moveTo>
                  <a:pt x="0" y="0"/>
                </a:moveTo>
                <a:lnTo>
                  <a:pt x="1964208" y="0"/>
                </a:lnTo>
                <a:lnTo>
                  <a:pt x="1964208"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997085" y="1670512"/>
            <a:ext cx="215548" cy="640820"/>
          </a:xfrm>
          <a:custGeom>
            <a:avLst/>
            <a:gdLst/>
            <a:ahLst/>
            <a:cxnLst/>
            <a:rect r="r" b="b" t="t" l="l"/>
            <a:pathLst>
              <a:path h="640820" w="215548">
                <a:moveTo>
                  <a:pt x="0" y="0"/>
                </a:moveTo>
                <a:lnTo>
                  <a:pt x="215549" y="0"/>
                </a:lnTo>
                <a:lnTo>
                  <a:pt x="215549" y="640820"/>
                </a:lnTo>
                <a:lnTo>
                  <a:pt x="0" y="6408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527969" y="1893889"/>
            <a:ext cx="572099" cy="684032"/>
          </a:xfrm>
          <a:custGeom>
            <a:avLst/>
            <a:gdLst/>
            <a:ahLst/>
            <a:cxnLst/>
            <a:rect r="r" b="b" t="t" l="l"/>
            <a:pathLst>
              <a:path h="684032" w="572099">
                <a:moveTo>
                  <a:pt x="0" y="0"/>
                </a:moveTo>
                <a:lnTo>
                  <a:pt x="572099" y="0"/>
                </a:lnTo>
                <a:lnTo>
                  <a:pt x="572099" y="684031"/>
                </a:lnTo>
                <a:lnTo>
                  <a:pt x="0" y="6840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775246" y="5143500"/>
            <a:ext cx="443678" cy="633826"/>
          </a:xfrm>
          <a:custGeom>
            <a:avLst/>
            <a:gdLst/>
            <a:ahLst/>
            <a:cxnLst/>
            <a:rect r="r" b="b" t="t" l="l"/>
            <a:pathLst>
              <a:path h="633826" w="443678">
                <a:moveTo>
                  <a:pt x="0" y="0"/>
                </a:moveTo>
                <a:lnTo>
                  <a:pt x="443678" y="0"/>
                </a:lnTo>
                <a:lnTo>
                  <a:pt x="443678" y="633826"/>
                </a:lnTo>
                <a:lnTo>
                  <a:pt x="0" y="6338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849013" y="309674"/>
            <a:ext cx="16589974" cy="1469914"/>
          </a:xfrm>
          <a:prstGeom prst="rect">
            <a:avLst/>
          </a:prstGeom>
        </p:spPr>
        <p:txBody>
          <a:bodyPr anchor="t" rtlCol="false" tIns="0" lIns="0" bIns="0" rIns="0">
            <a:spAutoFit/>
          </a:bodyPr>
          <a:lstStyle/>
          <a:p>
            <a:pPr algn="ctr">
              <a:lnSpc>
                <a:spcPts val="4451"/>
              </a:lnSpc>
            </a:pPr>
            <a:r>
              <a:rPr lang="en-US" sz="3179" spc="82">
                <a:solidFill>
                  <a:srgbClr val="12229D"/>
                </a:solidFill>
                <a:latin typeface="Inter Bold"/>
              </a:rPr>
              <a:t>2. Data Cleaning and Handling Inconsistencies</a:t>
            </a:r>
          </a:p>
          <a:p>
            <a:pPr algn="ctr">
              <a:lnSpc>
                <a:spcPts val="3611"/>
              </a:lnSpc>
            </a:pPr>
            <a:r>
              <a:rPr lang="en-US" sz="2579" spc="67">
                <a:solidFill>
                  <a:srgbClr val="12229D"/>
                </a:solidFill>
                <a:latin typeface="Inter"/>
              </a:rPr>
              <a:t>In this step, we will clean the dataset by handling missing values and inconsistencies.</a:t>
            </a:r>
          </a:p>
          <a:p>
            <a:pPr algn="ctr">
              <a:lnSpc>
                <a:spcPts val="3611"/>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227075" y="1925970"/>
            <a:ext cx="9313470" cy="5069669"/>
          </a:xfrm>
          <a:custGeom>
            <a:avLst/>
            <a:gdLst/>
            <a:ahLst/>
            <a:cxnLst/>
            <a:rect r="r" b="b" t="t" l="l"/>
            <a:pathLst>
              <a:path h="5069669" w="9313470">
                <a:moveTo>
                  <a:pt x="0" y="0"/>
                </a:moveTo>
                <a:lnTo>
                  <a:pt x="9313470" y="0"/>
                </a:lnTo>
                <a:lnTo>
                  <a:pt x="9313470" y="5069669"/>
                </a:lnTo>
                <a:lnTo>
                  <a:pt x="0" y="5069669"/>
                </a:lnTo>
                <a:lnTo>
                  <a:pt x="0" y="0"/>
                </a:lnTo>
                <a:close/>
              </a:path>
            </a:pathLst>
          </a:custGeom>
          <a:blipFill>
            <a:blip r:embed="rId2"/>
            <a:stretch>
              <a:fillRect l="-21685" t="-53935" r="-15013" b="-13483"/>
            </a:stretch>
          </a:blipFill>
        </p:spPr>
      </p:sp>
      <p:sp>
        <p:nvSpPr>
          <p:cNvPr name="Freeform 3" id="3"/>
          <p:cNvSpPr/>
          <p:nvPr/>
        </p:nvSpPr>
        <p:spPr>
          <a:xfrm flipH="false" flipV="false" rot="0">
            <a:off x="9757980" y="1925970"/>
            <a:ext cx="8022131" cy="5069669"/>
          </a:xfrm>
          <a:custGeom>
            <a:avLst/>
            <a:gdLst/>
            <a:ahLst/>
            <a:cxnLst/>
            <a:rect r="r" b="b" t="t" l="l"/>
            <a:pathLst>
              <a:path h="5069669" w="8022131">
                <a:moveTo>
                  <a:pt x="0" y="0"/>
                </a:moveTo>
                <a:lnTo>
                  <a:pt x="8022131" y="0"/>
                </a:lnTo>
                <a:lnTo>
                  <a:pt x="8022131" y="5069669"/>
                </a:lnTo>
                <a:lnTo>
                  <a:pt x="0" y="5069669"/>
                </a:lnTo>
                <a:lnTo>
                  <a:pt x="0" y="0"/>
                </a:lnTo>
                <a:close/>
              </a:path>
            </a:pathLst>
          </a:custGeom>
          <a:blipFill>
            <a:blip r:embed="rId3"/>
            <a:stretch>
              <a:fillRect l="-22838" t="-37202" r="-14778" b="-7972"/>
            </a:stretch>
          </a:blipFill>
        </p:spPr>
      </p:sp>
      <p:sp>
        <p:nvSpPr>
          <p:cNvPr name="Freeform 4" id="4"/>
          <p:cNvSpPr/>
          <p:nvPr/>
        </p:nvSpPr>
        <p:spPr>
          <a:xfrm flipH="false" flipV="false" rot="0">
            <a:off x="8698933" y="2331678"/>
            <a:ext cx="445067" cy="613501"/>
          </a:xfrm>
          <a:custGeom>
            <a:avLst/>
            <a:gdLst/>
            <a:ahLst/>
            <a:cxnLst/>
            <a:rect r="r" b="b" t="t" l="l"/>
            <a:pathLst>
              <a:path h="613501" w="445067">
                <a:moveTo>
                  <a:pt x="0" y="0"/>
                </a:moveTo>
                <a:lnTo>
                  <a:pt x="445067" y="0"/>
                </a:lnTo>
                <a:lnTo>
                  <a:pt x="445067" y="613500"/>
                </a:lnTo>
                <a:lnTo>
                  <a:pt x="0" y="613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000493" y="2326292"/>
            <a:ext cx="517614" cy="618887"/>
          </a:xfrm>
          <a:custGeom>
            <a:avLst/>
            <a:gdLst/>
            <a:ahLst/>
            <a:cxnLst/>
            <a:rect r="r" b="b" t="t" l="l"/>
            <a:pathLst>
              <a:path h="618887" w="517614">
                <a:moveTo>
                  <a:pt x="0" y="0"/>
                </a:moveTo>
                <a:lnTo>
                  <a:pt x="517614" y="0"/>
                </a:lnTo>
                <a:lnTo>
                  <a:pt x="517614" y="618886"/>
                </a:lnTo>
                <a:lnTo>
                  <a:pt x="0" y="6188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849013" y="309674"/>
            <a:ext cx="16589974" cy="1469914"/>
          </a:xfrm>
          <a:prstGeom prst="rect">
            <a:avLst/>
          </a:prstGeom>
        </p:spPr>
        <p:txBody>
          <a:bodyPr anchor="t" rtlCol="false" tIns="0" lIns="0" bIns="0" rIns="0">
            <a:spAutoFit/>
          </a:bodyPr>
          <a:lstStyle/>
          <a:p>
            <a:pPr algn="ctr">
              <a:lnSpc>
                <a:spcPts val="4451"/>
              </a:lnSpc>
            </a:pPr>
            <a:r>
              <a:rPr lang="en-US" sz="3179" spc="82">
                <a:solidFill>
                  <a:srgbClr val="12229D"/>
                </a:solidFill>
                <a:latin typeface="Inter Bold"/>
              </a:rPr>
              <a:t>2. Data Cleaning and Handling Inconsistencies</a:t>
            </a:r>
          </a:p>
          <a:p>
            <a:pPr algn="ctr">
              <a:lnSpc>
                <a:spcPts val="3611"/>
              </a:lnSpc>
            </a:pPr>
            <a:r>
              <a:rPr lang="en-US" sz="2579" spc="67">
                <a:solidFill>
                  <a:srgbClr val="12229D"/>
                </a:solidFill>
                <a:latin typeface="Inter"/>
              </a:rPr>
              <a:t>In this step, we will clean the dataset by handling missing values and inconsistencies.</a:t>
            </a:r>
          </a:p>
          <a:p>
            <a:pPr algn="ctr">
              <a:lnSpc>
                <a:spcPts val="3611"/>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07969" y="2383170"/>
            <a:ext cx="11251331" cy="7150379"/>
          </a:xfrm>
          <a:custGeom>
            <a:avLst/>
            <a:gdLst/>
            <a:ahLst/>
            <a:cxnLst/>
            <a:rect r="r" b="b" t="t" l="l"/>
            <a:pathLst>
              <a:path h="7150379" w="11251331">
                <a:moveTo>
                  <a:pt x="0" y="0"/>
                </a:moveTo>
                <a:lnTo>
                  <a:pt x="11251331" y="0"/>
                </a:lnTo>
                <a:lnTo>
                  <a:pt x="11251331" y="7150379"/>
                </a:lnTo>
                <a:lnTo>
                  <a:pt x="0" y="7150379"/>
                </a:lnTo>
                <a:lnTo>
                  <a:pt x="0" y="0"/>
                </a:lnTo>
                <a:close/>
              </a:path>
            </a:pathLst>
          </a:custGeom>
          <a:blipFill>
            <a:blip r:embed="rId4"/>
            <a:stretch>
              <a:fillRect l="-15653" t="-9396" r="-21572" b="-12064"/>
            </a:stretch>
          </a:blipFill>
        </p:spPr>
      </p:sp>
      <p:sp>
        <p:nvSpPr>
          <p:cNvPr name="TextBox 4" id="4"/>
          <p:cNvSpPr txBox="true"/>
          <p:nvPr/>
        </p:nvSpPr>
        <p:spPr>
          <a:xfrm rot="0">
            <a:off x="669326" y="456055"/>
            <a:ext cx="16589974" cy="1927114"/>
          </a:xfrm>
          <a:prstGeom prst="rect">
            <a:avLst/>
          </a:prstGeom>
        </p:spPr>
        <p:txBody>
          <a:bodyPr anchor="t" rtlCol="false" tIns="0" lIns="0" bIns="0" rIns="0">
            <a:spAutoFit/>
          </a:bodyPr>
          <a:lstStyle/>
          <a:p>
            <a:pPr algn="ctr">
              <a:lnSpc>
                <a:spcPts val="4451"/>
              </a:lnSpc>
            </a:pPr>
            <a:r>
              <a:rPr lang="en-US" sz="3179" spc="82">
                <a:solidFill>
                  <a:srgbClr val="12229D"/>
                </a:solidFill>
                <a:latin typeface="Inter Bold"/>
              </a:rPr>
              <a:t>3. Handling Missing Data</a:t>
            </a:r>
          </a:p>
          <a:p>
            <a:pPr algn="ctr">
              <a:lnSpc>
                <a:spcPts val="3611"/>
              </a:lnSpc>
            </a:pPr>
            <a:r>
              <a:rPr lang="en-US" sz="2579" spc="67">
                <a:solidFill>
                  <a:srgbClr val="12229D"/>
                </a:solidFill>
                <a:latin typeface="Inter"/>
              </a:rPr>
              <a:t>Missing data can skew our analysis and lead to biased results. We will identify missing values within our dataset and employ appropriate strategies to handle them, such as imputation or removal.</a:t>
            </a:r>
          </a:p>
          <a:p>
            <a:pPr algn="ctr">
              <a:lnSpc>
                <a:spcPts val="3611"/>
              </a:lnSpc>
              <a:spcBef>
                <a:spcPct val="0"/>
              </a:spcBef>
            </a:pPr>
          </a:p>
        </p:txBody>
      </p:sp>
      <p:sp>
        <p:nvSpPr>
          <p:cNvPr name="TextBox 5" id="5"/>
          <p:cNvSpPr txBox="true"/>
          <p:nvPr/>
        </p:nvSpPr>
        <p:spPr>
          <a:xfrm rot="0">
            <a:off x="443131" y="4502940"/>
            <a:ext cx="5017416" cy="1455419"/>
          </a:xfrm>
          <a:prstGeom prst="rect">
            <a:avLst/>
          </a:prstGeom>
        </p:spPr>
        <p:txBody>
          <a:bodyPr anchor="t" rtlCol="false" tIns="0" lIns="0" bIns="0" rIns="0">
            <a:spAutoFit/>
          </a:bodyPr>
          <a:lstStyle/>
          <a:p>
            <a:pPr algn="just">
              <a:lnSpc>
                <a:spcPts val="5880"/>
              </a:lnSpc>
            </a:pPr>
            <a:r>
              <a:rPr lang="en-US" sz="4200">
                <a:solidFill>
                  <a:srgbClr val="12229D"/>
                </a:solidFill>
                <a:latin typeface="Canva Sans Bold"/>
              </a:rPr>
              <a:t>First: </a:t>
            </a:r>
          </a:p>
          <a:p>
            <a:pPr algn="just">
              <a:lnSpc>
                <a:spcPts val="5880"/>
              </a:lnSpc>
            </a:pPr>
            <a:r>
              <a:rPr lang="en-US" sz="4200">
                <a:solidFill>
                  <a:srgbClr val="12229D"/>
                </a:solidFill>
                <a:latin typeface="Canva Sans"/>
              </a:rPr>
              <a:t>Replace ‘?’ by NaN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3787674" y="1064499"/>
            <a:ext cx="12416797" cy="8928268"/>
          </a:xfrm>
          <a:custGeom>
            <a:avLst/>
            <a:gdLst/>
            <a:ahLst/>
            <a:cxnLst/>
            <a:rect r="r" b="b" t="t" l="l"/>
            <a:pathLst>
              <a:path h="8928268" w="12416797">
                <a:moveTo>
                  <a:pt x="0" y="0"/>
                </a:moveTo>
                <a:lnTo>
                  <a:pt x="12416796" y="0"/>
                </a:lnTo>
                <a:lnTo>
                  <a:pt x="12416796" y="8928268"/>
                </a:lnTo>
                <a:lnTo>
                  <a:pt x="0" y="8928268"/>
                </a:lnTo>
                <a:lnTo>
                  <a:pt x="0" y="0"/>
                </a:lnTo>
                <a:close/>
              </a:path>
            </a:pathLst>
          </a:custGeom>
          <a:blipFill>
            <a:blip r:embed="rId2"/>
            <a:stretch>
              <a:fillRect l="-33595" t="-26475" r="-37087" b="-7047"/>
            </a:stretch>
          </a:blipFill>
        </p:spPr>
      </p:sp>
      <p:sp>
        <p:nvSpPr>
          <p:cNvPr name="TextBox 3" id="3"/>
          <p:cNvSpPr txBox="true"/>
          <p:nvPr/>
        </p:nvSpPr>
        <p:spPr>
          <a:xfrm rot="0">
            <a:off x="849013" y="296204"/>
            <a:ext cx="16589974" cy="1469914"/>
          </a:xfrm>
          <a:prstGeom prst="rect">
            <a:avLst/>
          </a:prstGeom>
        </p:spPr>
        <p:txBody>
          <a:bodyPr anchor="t" rtlCol="false" tIns="0" lIns="0" bIns="0" rIns="0">
            <a:spAutoFit/>
          </a:bodyPr>
          <a:lstStyle/>
          <a:p>
            <a:pPr algn="ctr">
              <a:lnSpc>
                <a:spcPts val="4451"/>
              </a:lnSpc>
            </a:pPr>
            <a:r>
              <a:rPr lang="en-US" sz="3179" spc="82">
                <a:solidFill>
                  <a:srgbClr val="12229D"/>
                </a:solidFill>
                <a:latin typeface="Inter Bold"/>
              </a:rPr>
              <a:t>3. Handling Missing Data</a:t>
            </a:r>
          </a:p>
          <a:p>
            <a:pPr algn="ctr">
              <a:lnSpc>
                <a:spcPts val="3611"/>
              </a:lnSpc>
            </a:pPr>
          </a:p>
          <a:p>
            <a:pPr algn="ctr">
              <a:lnSpc>
                <a:spcPts val="3611"/>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935605" y="1427440"/>
            <a:ext cx="8501271" cy="8027745"/>
          </a:xfrm>
          <a:custGeom>
            <a:avLst/>
            <a:gdLst/>
            <a:ahLst/>
            <a:cxnLst/>
            <a:rect r="r" b="b" t="t" l="l"/>
            <a:pathLst>
              <a:path h="8027745" w="8501271">
                <a:moveTo>
                  <a:pt x="0" y="0"/>
                </a:moveTo>
                <a:lnTo>
                  <a:pt x="8501271" y="0"/>
                </a:lnTo>
                <a:lnTo>
                  <a:pt x="8501271" y="8027746"/>
                </a:lnTo>
                <a:lnTo>
                  <a:pt x="0" y="8027746"/>
                </a:lnTo>
                <a:lnTo>
                  <a:pt x="0" y="0"/>
                </a:lnTo>
                <a:close/>
              </a:path>
            </a:pathLst>
          </a:custGeom>
          <a:blipFill>
            <a:blip r:embed="rId2"/>
            <a:stretch>
              <a:fillRect l="-80667" t="-68822" r="-187952" b="-50756"/>
            </a:stretch>
          </a:blipFill>
        </p:spPr>
      </p:sp>
      <p:sp>
        <p:nvSpPr>
          <p:cNvPr name="TextBox 3" id="3"/>
          <p:cNvSpPr txBox="true"/>
          <p:nvPr/>
        </p:nvSpPr>
        <p:spPr>
          <a:xfrm rot="0">
            <a:off x="849013" y="296204"/>
            <a:ext cx="16589974" cy="1469914"/>
          </a:xfrm>
          <a:prstGeom prst="rect">
            <a:avLst/>
          </a:prstGeom>
        </p:spPr>
        <p:txBody>
          <a:bodyPr anchor="t" rtlCol="false" tIns="0" lIns="0" bIns="0" rIns="0">
            <a:spAutoFit/>
          </a:bodyPr>
          <a:lstStyle/>
          <a:p>
            <a:pPr algn="ctr">
              <a:lnSpc>
                <a:spcPts val="4451"/>
              </a:lnSpc>
            </a:pPr>
            <a:r>
              <a:rPr lang="en-US" sz="3179" spc="82">
                <a:solidFill>
                  <a:srgbClr val="12229D"/>
                </a:solidFill>
                <a:latin typeface="Inter Bold"/>
              </a:rPr>
              <a:t>3. Handling Missing Data</a:t>
            </a:r>
          </a:p>
          <a:p>
            <a:pPr algn="ctr">
              <a:lnSpc>
                <a:spcPts val="3611"/>
              </a:lnSpc>
            </a:pPr>
          </a:p>
          <a:p>
            <a:pPr algn="ctr">
              <a:lnSpc>
                <a:spcPts val="3611"/>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5544" y="2381150"/>
            <a:ext cx="11449016" cy="7462719"/>
          </a:xfrm>
          <a:custGeom>
            <a:avLst/>
            <a:gdLst/>
            <a:ahLst/>
            <a:cxnLst/>
            <a:rect r="r" b="b" t="t" l="l"/>
            <a:pathLst>
              <a:path h="7462719" w="11449016">
                <a:moveTo>
                  <a:pt x="0" y="0"/>
                </a:moveTo>
                <a:lnTo>
                  <a:pt x="11449016" y="0"/>
                </a:lnTo>
                <a:lnTo>
                  <a:pt x="11449016" y="7462719"/>
                </a:lnTo>
                <a:lnTo>
                  <a:pt x="0" y="7462719"/>
                </a:lnTo>
                <a:lnTo>
                  <a:pt x="0" y="0"/>
                </a:lnTo>
                <a:close/>
              </a:path>
            </a:pathLst>
          </a:custGeom>
          <a:blipFill>
            <a:blip r:embed="rId4"/>
            <a:stretch>
              <a:fillRect l="-19043" t="-10482" r="-17289" b="-7168"/>
            </a:stretch>
          </a:blipFill>
        </p:spPr>
      </p:sp>
      <p:sp>
        <p:nvSpPr>
          <p:cNvPr name="TextBox 4" id="4"/>
          <p:cNvSpPr txBox="true"/>
          <p:nvPr/>
        </p:nvSpPr>
        <p:spPr>
          <a:xfrm rot="0">
            <a:off x="849013" y="456055"/>
            <a:ext cx="16589974" cy="2384314"/>
          </a:xfrm>
          <a:prstGeom prst="rect">
            <a:avLst/>
          </a:prstGeom>
        </p:spPr>
        <p:txBody>
          <a:bodyPr anchor="t" rtlCol="false" tIns="0" lIns="0" bIns="0" rIns="0">
            <a:spAutoFit/>
          </a:bodyPr>
          <a:lstStyle/>
          <a:p>
            <a:pPr algn="ctr">
              <a:lnSpc>
                <a:spcPts val="4451"/>
              </a:lnSpc>
            </a:pPr>
            <a:r>
              <a:rPr lang="en-US" sz="3179" spc="82">
                <a:solidFill>
                  <a:srgbClr val="12229D"/>
                </a:solidFill>
                <a:latin typeface="Inter Bold"/>
              </a:rPr>
              <a:t>4. Outlier Detection and Handling</a:t>
            </a:r>
          </a:p>
          <a:p>
            <a:pPr algn="ctr">
              <a:lnSpc>
                <a:spcPts val="3611"/>
              </a:lnSpc>
            </a:pPr>
            <a:r>
              <a:rPr lang="en-US" sz="2579" spc="67">
                <a:solidFill>
                  <a:srgbClr val="12229D"/>
                </a:solidFill>
                <a:latin typeface="Inter"/>
              </a:rPr>
              <a:t>Outliers can significantly affect our analysis, especially in statistical models. We will identify these outliers and decide on the best course of action, whether it's to remove, adjust, or keep them based on their context.</a:t>
            </a:r>
          </a:p>
          <a:p>
            <a:pPr algn="ctr">
              <a:lnSpc>
                <a:spcPts val="3611"/>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75284" y="156680"/>
            <a:ext cx="11386573" cy="9973641"/>
          </a:xfrm>
          <a:custGeom>
            <a:avLst/>
            <a:gdLst/>
            <a:ahLst/>
            <a:cxnLst/>
            <a:rect r="r" b="b" t="t" l="l"/>
            <a:pathLst>
              <a:path h="9973641" w="11386573">
                <a:moveTo>
                  <a:pt x="0" y="0"/>
                </a:moveTo>
                <a:lnTo>
                  <a:pt x="11386573" y="0"/>
                </a:lnTo>
                <a:lnTo>
                  <a:pt x="11386573" y="9973640"/>
                </a:lnTo>
                <a:lnTo>
                  <a:pt x="0" y="9973640"/>
                </a:lnTo>
                <a:lnTo>
                  <a:pt x="0" y="0"/>
                </a:lnTo>
                <a:close/>
              </a:path>
            </a:pathLst>
          </a:custGeom>
          <a:blipFill>
            <a:blip r:embed="rId4"/>
            <a:stretch>
              <a:fillRect l="-73750" t="-27397" r="-72047" b="-3045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29911" y="523875"/>
            <a:ext cx="14863529" cy="7303631"/>
          </a:xfrm>
          <a:custGeom>
            <a:avLst/>
            <a:gdLst/>
            <a:ahLst/>
            <a:cxnLst/>
            <a:rect r="r" b="b" t="t" l="l"/>
            <a:pathLst>
              <a:path h="7303631" w="14863529">
                <a:moveTo>
                  <a:pt x="0" y="0"/>
                </a:moveTo>
                <a:lnTo>
                  <a:pt x="14863530" y="0"/>
                </a:lnTo>
                <a:lnTo>
                  <a:pt x="14863530" y="7303631"/>
                </a:lnTo>
                <a:lnTo>
                  <a:pt x="0" y="7303631"/>
                </a:lnTo>
                <a:lnTo>
                  <a:pt x="0" y="0"/>
                </a:lnTo>
                <a:close/>
              </a:path>
            </a:pathLst>
          </a:custGeom>
          <a:blipFill>
            <a:blip r:embed="rId4"/>
            <a:stretch>
              <a:fillRect l="-17094" t="-32872" r="-32037" b="-37844"/>
            </a:stretch>
          </a:blipFill>
        </p:spPr>
      </p:sp>
      <p:sp>
        <p:nvSpPr>
          <p:cNvPr name="TextBox 4" id="4"/>
          <p:cNvSpPr txBox="true"/>
          <p:nvPr/>
        </p:nvSpPr>
        <p:spPr>
          <a:xfrm rot="0">
            <a:off x="3962951" y="8209018"/>
            <a:ext cx="10362099" cy="1574689"/>
          </a:xfrm>
          <a:prstGeom prst="rect">
            <a:avLst/>
          </a:prstGeom>
        </p:spPr>
        <p:txBody>
          <a:bodyPr anchor="t" rtlCol="false" tIns="0" lIns="0" bIns="0" rIns="0">
            <a:spAutoFit/>
          </a:bodyPr>
          <a:lstStyle/>
          <a:p>
            <a:pPr algn="ctr">
              <a:lnSpc>
                <a:spcPts val="4451"/>
              </a:lnSpc>
            </a:pPr>
            <a:r>
              <a:rPr lang="en-US" sz="3179" spc="82">
                <a:solidFill>
                  <a:srgbClr val="12229D"/>
                </a:solidFill>
                <a:latin typeface="Inter Bold"/>
              </a:rPr>
              <a:t>Before removing outliers: </a:t>
            </a:r>
            <a:r>
              <a:rPr lang="en-US" sz="3179" spc="82">
                <a:solidFill>
                  <a:srgbClr val="12229D"/>
                </a:solidFill>
                <a:latin typeface="Inter"/>
              </a:rPr>
              <a:t>32510 samples</a:t>
            </a:r>
          </a:p>
          <a:p>
            <a:pPr algn="ctr">
              <a:lnSpc>
                <a:spcPts val="4451"/>
              </a:lnSpc>
            </a:pPr>
            <a:r>
              <a:rPr lang="en-US" sz="3179" spc="82">
                <a:solidFill>
                  <a:srgbClr val="12229D"/>
                </a:solidFill>
                <a:latin typeface="Inter Bold"/>
              </a:rPr>
              <a:t>After removing outliers: </a:t>
            </a:r>
            <a:r>
              <a:rPr lang="en-US" sz="3179" spc="82">
                <a:solidFill>
                  <a:srgbClr val="12229D"/>
                </a:solidFill>
                <a:latin typeface="Inter"/>
              </a:rPr>
              <a:t>18972 samples</a:t>
            </a:r>
          </a:p>
          <a:p>
            <a:pPr algn="ctr">
              <a:lnSpc>
                <a:spcPts val="3611"/>
              </a:lnSpc>
              <a:spcBef>
                <a:spcPct val="0"/>
              </a:spcBef>
            </a:pPr>
            <a:r>
              <a:rPr lang="en-US" sz="2579" spc="67">
                <a:solidFill>
                  <a:srgbClr val="12229D"/>
                </a:solidFill>
                <a:latin typeface="Inter"/>
              </a:rPr>
              <a:t>We decided NOT to remove the outliers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p:nvPr/>
        </p:nvGrpSpPr>
        <p:grpSpPr>
          <a:xfrm rot="0">
            <a:off x="3151833" y="1039675"/>
            <a:ext cx="12442860" cy="2747037"/>
            <a:chOff x="0" y="0"/>
            <a:chExt cx="16590480" cy="3662716"/>
          </a:xfrm>
        </p:grpSpPr>
        <p:grpSp>
          <p:nvGrpSpPr>
            <p:cNvPr name="Group 3" id="3"/>
            <p:cNvGrpSpPr/>
            <p:nvPr/>
          </p:nvGrpSpPr>
          <p:grpSpPr>
            <a:xfrm rot="0">
              <a:off x="0" y="25421"/>
              <a:ext cx="16444240" cy="3637294"/>
              <a:chOff x="0" y="0"/>
              <a:chExt cx="1035977" cy="229147"/>
            </a:xfrm>
          </p:grpSpPr>
          <p:sp>
            <p:nvSpPr>
              <p:cNvPr name="Freeform 4" id="4"/>
              <p:cNvSpPr/>
              <p:nvPr/>
            </p:nvSpPr>
            <p:spPr>
              <a:xfrm flipH="false" flipV="false" rot="0">
                <a:off x="0" y="0"/>
                <a:ext cx="1035977" cy="229147"/>
              </a:xfrm>
              <a:custGeom>
                <a:avLst/>
                <a:gdLst/>
                <a:ahLst/>
                <a:cxnLst/>
                <a:rect r="r" b="b" t="t" l="l"/>
                <a:pathLst>
                  <a:path h="229147" w="1035977">
                    <a:moveTo>
                      <a:pt x="0" y="0"/>
                    </a:moveTo>
                    <a:lnTo>
                      <a:pt x="1035977" y="0"/>
                    </a:lnTo>
                    <a:lnTo>
                      <a:pt x="1035977" y="229147"/>
                    </a:lnTo>
                    <a:lnTo>
                      <a:pt x="0" y="229147"/>
                    </a:lnTo>
                    <a:close/>
                  </a:path>
                </a:pathLst>
              </a:custGeom>
              <a:solidFill>
                <a:srgbClr val="5CB6F9"/>
              </a:solidFill>
            </p:spPr>
          </p:sp>
        </p:grpSp>
        <p:sp>
          <p:nvSpPr>
            <p:cNvPr name="Freeform 5" id="5"/>
            <p:cNvSpPr/>
            <p:nvPr/>
          </p:nvSpPr>
          <p:spPr>
            <a:xfrm flipH="false" flipV="false" rot="-10800000">
              <a:off x="800007" y="0"/>
              <a:ext cx="15790472" cy="3662716"/>
            </a:xfrm>
            <a:custGeom>
              <a:avLst/>
              <a:gdLst/>
              <a:ahLst/>
              <a:cxnLst/>
              <a:rect r="r" b="b" t="t" l="l"/>
              <a:pathLst>
                <a:path h="3662716" w="15790472">
                  <a:moveTo>
                    <a:pt x="0" y="0"/>
                  </a:moveTo>
                  <a:lnTo>
                    <a:pt x="15790473" y="0"/>
                  </a:lnTo>
                  <a:lnTo>
                    <a:pt x="15790473" y="3662716"/>
                  </a:lnTo>
                  <a:lnTo>
                    <a:pt x="0" y="3662716"/>
                  </a:lnTo>
                  <a:lnTo>
                    <a:pt x="0" y="0"/>
                  </a:lnTo>
                  <a:close/>
                </a:path>
              </a:pathLst>
            </a:custGeom>
            <a:blipFill>
              <a:blip r:embed="rId2">
                <a:extLst>
                  <a:ext uri="{96DAC541-7B7A-43D3-8B79-37D633B846F1}">
                    <asvg:svgBlip xmlns:asvg="http://schemas.microsoft.com/office/drawing/2016/SVG/main" r:embed="rId3"/>
                  </a:ext>
                </a:extLst>
              </a:blip>
              <a:stretch>
                <a:fillRect l="0" t="-331113" r="0" b="0"/>
              </a:stretch>
            </a:blipFill>
          </p:spPr>
        </p:sp>
      </p:grpSp>
      <p:sp>
        <p:nvSpPr>
          <p:cNvPr name="Freeform 6" id="6"/>
          <p:cNvSpPr/>
          <p:nvPr/>
        </p:nvSpPr>
        <p:spPr>
          <a:xfrm flipH="false" flipV="false" rot="0">
            <a:off x="15594692" y="7821443"/>
            <a:ext cx="2603671" cy="2094839"/>
          </a:xfrm>
          <a:custGeom>
            <a:avLst/>
            <a:gdLst/>
            <a:ahLst/>
            <a:cxnLst/>
            <a:rect r="r" b="b" t="t" l="l"/>
            <a:pathLst>
              <a:path h="2094839" w="2603671">
                <a:moveTo>
                  <a:pt x="0" y="0"/>
                </a:moveTo>
                <a:lnTo>
                  <a:pt x="2603672" y="0"/>
                </a:lnTo>
                <a:lnTo>
                  <a:pt x="2603672" y="2094840"/>
                </a:lnTo>
                <a:lnTo>
                  <a:pt x="0" y="2094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418340" y="1657289"/>
            <a:ext cx="11909845" cy="1302259"/>
          </a:xfrm>
          <a:prstGeom prst="rect">
            <a:avLst/>
          </a:prstGeom>
        </p:spPr>
        <p:txBody>
          <a:bodyPr anchor="t" rtlCol="false" tIns="0" lIns="0" bIns="0" rIns="0">
            <a:spAutoFit/>
          </a:bodyPr>
          <a:lstStyle/>
          <a:p>
            <a:pPr algn="ctr">
              <a:lnSpc>
                <a:spcPts val="10121"/>
              </a:lnSpc>
            </a:pPr>
            <a:r>
              <a:rPr lang="en-US" sz="7229">
                <a:solidFill>
                  <a:srgbClr val="050A30"/>
                </a:solidFill>
                <a:latin typeface="Poppins Bold"/>
              </a:rPr>
              <a:t>Introduction</a:t>
            </a:r>
          </a:p>
        </p:txBody>
      </p:sp>
      <p:sp>
        <p:nvSpPr>
          <p:cNvPr name="TextBox 8" id="8"/>
          <p:cNvSpPr txBox="true"/>
          <p:nvPr/>
        </p:nvSpPr>
        <p:spPr>
          <a:xfrm rot="0">
            <a:off x="3103851" y="4226787"/>
            <a:ext cx="12728498" cy="5203721"/>
          </a:xfrm>
          <a:prstGeom prst="rect">
            <a:avLst/>
          </a:prstGeom>
        </p:spPr>
        <p:txBody>
          <a:bodyPr anchor="t" rtlCol="false" tIns="0" lIns="0" bIns="0" rIns="0">
            <a:spAutoFit/>
          </a:bodyPr>
          <a:lstStyle/>
          <a:p>
            <a:pPr algn="ctr">
              <a:lnSpc>
                <a:spcPts val="2980"/>
              </a:lnSpc>
            </a:pPr>
            <a:r>
              <a:rPr lang="en-US" sz="2129">
                <a:solidFill>
                  <a:srgbClr val="050A30"/>
                </a:solidFill>
                <a:latin typeface="Poppins Bold"/>
              </a:rPr>
              <a:t> Our project will help us </a:t>
            </a:r>
            <a:r>
              <a:rPr lang="en-US" sz="2129">
                <a:solidFill>
                  <a:srgbClr val="050A30"/>
                </a:solidFill>
                <a:latin typeface="Poppins Bold"/>
              </a:rPr>
              <a:t>to</a:t>
            </a:r>
          </a:p>
          <a:p>
            <a:pPr algn="just">
              <a:lnSpc>
                <a:spcPts val="2980"/>
              </a:lnSpc>
            </a:pPr>
            <a:r>
              <a:rPr lang="en-US" sz="2129">
                <a:solidFill>
                  <a:srgbClr val="050A30"/>
                </a:solidFill>
                <a:latin typeface="Poppins"/>
              </a:rPr>
              <a:t>demonstrate the significance of data analytics in predicting salary based on diverse variables from the 1994 Census database.</a:t>
            </a:r>
          </a:p>
          <a:p>
            <a:pPr algn="just">
              <a:lnSpc>
                <a:spcPts val="2980"/>
              </a:lnSpc>
            </a:pPr>
            <a:r>
              <a:rPr lang="en-US" sz="2129">
                <a:solidFill>
                  <a:srgbClr val="050A30"/>
                </a:solidFill>
                <a:latin typeface="Poppins"/>
              </a:rPr>
              <a:t>To combine human intuition with data-driven approaches to uncover new insights and enhance understanding in the field of data analytics.</a:t>
            </a:r>
          </a:p>
          <a:p>
            <a:pPr algn="just">
              <a:lnSpc>
                <a:spcPts val="2980"/>
              </a:lnSpc>
            </a:pPr>
          </a:p>
          <a:p>
            <a:pPr algn="ctr">
              <a:lnSpc>
                <a:spcPts val="2980"/>
              </a:lnSpc>
            </a:pPr>
            <a:r>
              <a:rPr lang="en-US" sz="2129">
                <a:solidFill>
                  <a:srgbClr val="050A30"/>
                </a:solidFill>
                <a:latin typeface="Poppins Bold"/>
              </a:rPr>
              <a:t>Key Components:</a:t>
            </a:r>
          </a:p>
          <a:p>
            <a:pPr algn="ctr">
              <a:lnSpc>
                <a:spcPts val="2980"/>
              </a:lnSpc>
            </a:pPr>
          </a:p>
          <a:p>
            <a:pPr>
              <a:lnSpc>
                <a:spcPts val="2980"/>
              </a:lnSpc>
            </a:pPr>
            <a:r>
              <a:rPr lang="en-US" sz="2129">
                <a:solidFill>
                  <a:srgbClr val="050A30"/>
                </a:solidFill>
                <a:latin typeface="Poppins"/>
              </a:rPr>
              <a:t>Data Collection: Utilizing the Barry Becker 1994 Census database.</a:t>
            </a:r>
          </a:p>
          <a:p>
            <a:pPr>
              <a:lnSpc>
                <a:spcPts val="2980"/>
              </a:lnSpc>
            </a:pPr>
            <a:r>
              <a:rPr lang="en-US" sz="2129">
                <a:solidFill>
                  <a:srgbClr val="050A30"/>
                </a:solidFill>
                <a:latin typeface="Poppins"/>
              </a:rPr>
              <a:t>Variable Analysis: Investigating factors such as education, age, native nation, and relationship status that potentially impact compensation.</a:t>
            </a:r>
          </a:p>
          <a:p>
            <a:pPr>
              <a:lnSpc>
                <a:spcPts val="2980"/>
              </a:lnSpc>
            </a:pPr>
            <a:r>
              <a:rPr lang="en-US" sz="2129">
                <a:solidFill>
                  <a:srgbClr val="050A30"/>
                </a:solidFill>
                <a:latin typeface="Poppins"/>
              </a:rPr>
              <a:t>Prediction Models: Developing models to predict salary based on the identified variables. Insight Generation: Extracting valuable insights to improve understanding and drive further research and innovation.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p:nvPr/>
        </p:nvGrpSpPr>
        <p:grpSpPr>
          <a:xfrm rot="5400000">
            <a:off x="12736621" y="4735621"/>
            <a:ext cx="8239125" cy="806232"/>
            <a:chOff x="0" y="0"/>
            <a:chExt cx="1557421" cy="152400"/>
          </a:xfrm>
        </p:grpSpPr>
        <p:sp>
          <p:nvSpPr>
            <p:cNvPr name="Freeform 3" id="3"/>
            <p:cNvSpPr/>
            <p:nvPr/>
          </p:nvSpPr>
          <p:spPr>
            <a:xfrm flipH="false" flipV="false" rot="0">
              <a:off x="0" y="0"/>
              <a:ext cx="1557421" cy="152400"/>
            </a:xfrm>
            <a:custGeom>
              <a:avLst/>
              <a:gdLst/>
              <a:ahLst/>
              <a:cxnLst/>
              <a:rect r="r" b="b" t="t" l="l"/>
              <a:pathLst>
                <a:path h="152400" w="1557421">
                  <a:moveTo>
                    <a:pt x="0" y="0"/>
                  </a:moveTo>
                  <a:lnTo>
                    <a:pt x="1557421" y="0"/>
                  </a:lnTo>
                  <a:lnTo>
                    <a:pt x="1557421" y="152400"/>
                  </a:lnTo>
                  <a:lnTo>
                    <a:pt x="0" y="152400"/>
                  </a:lnTo>
                  <a:close/>
                </a:path>
              </a:pathLst>
            </a:custGeom>
            <a:solidFill>
              <a:srgbClr val="12229D"/>
            </a:solidFill>
          </p:spPr>
        </p:sp>
      </p:grpSp>
      <p:sp>
        <p:nvSpPr>
          <p:cNvPr name="Freeform 4" id="4"/>
          <p:cNvSpPr/>
          <p:nvPr/>
        </p:nvSpPr>
        <p:spPr>
          <a:xfrm flipH="false" flipV="false" rot="-5400000">
            <a:off x="13166184" y="5165184"/>
            <a:ext cx="7366884" cy="819348"/>
          </a:xfrm>
          <a:custGeom>
            <a:avLst/>
            <a:gdLst/>
            <a:ahLst/>
            <a:cxnLst/>
            <a:rect r="r" b="b" t="t" l="l"/>
            <a:pathLst>
              <a:path h="819348" w="7366884">
                <a:moveTo>
                  <a:pt x="0" y="0"/>
                </a:moveTo>
                <a:lnTo>
                  <a:pt x="7366884" y="0"/>
                </a:lnTo>
                <a:lnTo>
                  <a:pt x="7366884" y="819348"/>
                </a:lnTo>
                <a:lnTo>
                  <a:pt x="0" y="819348"/>
                </a:lnTo>
                <a:lnTo>
                  <a:pt x="0" y="0"/>
                </a:lnTo>
                <a:close/>
              </a:path>
            </a:pathLst>
          </a:custGeom>
          <a:blipFill>
            <a:blip r:embed="rId2">
              <a:extLst>
                <a:ext uri="{96DAC541-7B7A-43D3-8B79-37D633B846F1}">
                  <asvg:svgBlip xmlns:asvg="http://schemas.microsoft.com/office/drawing/2016/SVG/main" r:embed="rId3"/>
                </a:ext>
              </a:extLst>
            </a:blip>
            <a:stretch>
              <a:fillRect l="0" t="-730941" r="-411" b="-71878"/>
            </a:stretch>
          </a:blipFill>
        </p:spPr>
      </p:sp>
      <p:sp>
        <p:nvSpPr>
          <p:cNvPr name="Freeform 5" id="5"/>
          <p:cNvSpPr/>
          <p:nvPr/>
        </p:nvSpPr>
        <p:spPr>
          <a:xfrm flipH="false" flipV="false" rot="0">
            <a:off x="547640" y="7177465"/>
            <a:ext cx="2686262" cy="2756426"/>
          </a:xfrm>
          <a:custGeom>
            <a:avLst/>
            <a:gdLst/>
            <a:ahLst/>
            <a:cxnLst/>
            <a:rect r="r" b="b" t="t" l="l"/>
            <a:pathLst>
              <a:path h="2756426" w="2686262">
                <a:moveTo>
                  <a:pt x="0" y="0"/>
                </a:moveTo>
                <a:lnTo>
                  <a:pt x="2686262" y="0"/>
                </a:lnTo>
                <a:lnTo>
                  <a:pt x="2686262" y="2756426"/>
                </a:lnTo>
                <a:lnTo>
                  <a:pt x="0" y="2756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365325" y="1593089"/>
            <a:ext cx="10357910" cy="3195666"/>
          </a:xfrm>
          <a:prstGeom prst="rect">
            <a:avLst/>
          </a:prstGeom>
        </p:spPr>
        <p:txBody>
          <a:bodyPr anchor="t" rtlCol="false" tIns="0" lIns="0" bIns="0" rIns="0">
            <a:spAutoFit/>
          </a:bodyPr>
          <a:lstStyle/>
          <a:p>
            <a:pPr algn="r">
              <a:lnSpc>
                <a:spcPts val="10121"/>
              </a:lnSpc>
            </a:pPr>
            <a:r>
              <a:rPr lang="en-US" sz="7229">
                <a:solidFill>
                  <a:srgbClr val="050A30"/>
                </a:solidFill>
                <a:latin typeface="Poppins Bold"/>
              </a:rPr>
              <a:t>phase3 :</a:t>
            </a:r>
          </a:p>
          <a:p>
            <a:pPr algn="r">
              <a:lnSpc>
                <a:spcPts val="17924"/>
              </a:lnSpc>
            </a:pPr>
            <a:r>
              <a:rPr lang="en-US" sz="8829">
                <a:solidFill>
                  <a:srgbClr val="12229D"/>
                </a:solidFill>
                <a:latin typeface="Poppins Bold"/>
              </a:rPr>
              <a:t>Model planning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47925" y="527272"/>
            <a:ext cx="10643334" cy="8433600"/>
          </a:xfrm>
          <a:custGeom>
            <a:avLst/>
            <a:gdLst/>
            <a:ahLst/>
            <a:cxnLst/>
            <a:rect r="r" b="b" t="t" l="l"/>
            <a:pathLst>
              <a:path h="8433600" w="10643334">
                <a:moveTo>
                  <a:pt x="0" y="0"/>
                </a:moveTo>
                <a:lnTo>
                  <a:pt x="10643334" y="0"/>
                </a:lnTo>
                <a:lnTo>
                  <a:pt x="10643334" y="8433600"/>
                </a:lnTo>
                <a:lnTo>
                  <a:pt x="0" y="8433600"/>
                </a:lnTo>
                <a:lnTo>
                  <a:pt x="0" y="0"/>
                </a:lnTo>
                <a:close/>
              </a:path>
            </a:pathLst>
          </a:custGeom>
          <a:blipFill>
            <a:blip r:embed="rId4"/>
            <a:stretch>
              <a:fillRect l="0" t="0" r="0" b="0"/>
            </a:stretch>
          </a:blipFill>
        </p:spPr>
      </p:sp>
      <p:sp>
        <p:nvSpPr>
          <p:cNvPr name="TextBox 4" id="4"/>
          <p:cNvSpPr txBox="true"/>
          <p:nvPr/>
        </p:nvSpPr>
        <p:spPr>
          <a:xfrm rot="0">
            <a:off x="713042" y="479647"/>
            <a:ext cx="6294907" cy="5016389"/>
          </a:xfrm>
          <a:prstGeom prst="rect">
            <a:avLst/>
          </a:prstGeom>
        </p:spPr>
        <p:txBody>
          <a:bodyPr anchor="t" rtlCol="false" tIns="0" lIns="0" bIns="0" rIns="0">
            <a:spAutoFit/>
          </a:bodyPr>
          <a:lstStyle/>
          <a:p>
            <a:pPr algn="just">
              <a:lnSpc>
                <a:spcPts val="3331"/>
              </a:lnSpc>
              <a:spcBef>
                <a:spcPct val="0"/>
              </a:spcBef>
            </a:pPr>
            <a:r>
              <a:rPr lang="en-US" sz="2379" spc="61">
                <a:solidFill>
                  <a:srgbClr val="050A30"/>
                </a:solidFill>
                <a:latin typeface="Inter Bold"/>
              </a:rPr>
              <a:t>In this phase, we will analyze the data and make graphs to get a better understanding of the features. We will determine the relationship between the variables. Finally, we will summarize the findings. Following these steps will enhance our knowledge about the variables and help us select the important variables for the model-building phase. The key steps in this phase include:</a:t>
            </a:r>
          </a:p>
          <a:p>
            <a:pPr algn="just" marL="0" indent="0" lvl="0">
              <a:lnSpc>
                <a:spcPts val="3331"/>
              </a:lnSpc>
              <a:spcBef>
                <a:spcPct val="0"/>
              </a:spcBef>
            </a:pPr>
          </a:p>
        </p:txBody>
      </p:sp>
      <p:sp>
        <p:nvSpPr>
          <p:cNvPr name="TextBox 5" id="5"/>
          <p:cNvSpPr txBox="true"/>
          <p:nvPr/>
        </p:nvSpPr>
        <p:spPr>
          <a:xfrm rot="0">
            <a:off x="897815" y="6288263"/>
            <a:ext cx="6110133" cy="663465"/>
          </a:xfrm>
          <a:prstGeom prst="rect">
            <a:avLst/>
          </a:prstGeom>
        </p:spPr>
        <p:txBody>
          <a:bodyPr anchor="t" rtlCol="false" tIns="0" lIns="0" bIns="0" rIns="0">
            <a:spAutoFit/>
          </a:bodyPr>
          <a:lstStyle/>
          <a:p>
            <a:pPr algn="just">
              <a:lnSpc>
                <a:spcPts val="5431"/>
              </a:lnSpc>
              <a:spcBef>
                <a:spcPct val="0"/>
              </a:spcBef>
            </a:pPr>
            <a:r>
              <a:rPr lang="en-US" sz="3879" spc="100">
                <a:solidFill>
                  <a:srgbClr val="12229D"/>
                </a:solidFill>
                <a:latin typeface="Inter Bold"/>
              </a:rPr>
              <a:t>1. Statistical Summary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01655" y="5599500"/>
            <a:ext cx="6220850" cy="4170959"/>
          </a:xfrm>
          <a:custGeom>
            <a:avLst/>
            <a:gdLst/>
            <a:ahLst/>
            <a:cxnLst/>
            <a:rect r="r" b="b" t="t" l="l"/>
            <a:pathLst>
              <a:path h="4170959" w="6220850">
                <a:moveTo>
                  <a:pt x="0" y="0"/>
                </a:moveTo>
                <a:lnTo>
                  <a:pt x="6220850" y="0"/>
                </a:lnTo>
                <a:lnTo>
                  <a:pt x="6220850" y="4170959"/>
                </a:lnTo>
                <a:lnTo>
                  <a:pt x="0" y="4170959"/>
                </a:lnTo>
                <a:lnTo>
                  <a:pt x="0" y="0"/>
                </a:lnTo>
                <a:close/>
              </a:path>
            </a:pathLst>
          </a:custGeom>
          <a:blipFill>
            <a:blip r:embed="rId4"/>
            <a:stretch>
              <a:fillRect l="0" t="0" r="0" b="0"/>
            </a:stretch>
          </a:blipFill>
        </p:spPr>
      </p:sp>
      <p:sp>
        <p:nvSpPr>
          <p:cNvPr name="Freeform 4" id="4"/>
          <p:cNvSpPr/>
          <p:nvPr/>
        </p:nvSpPr>
        <p:spPr>
          <a:xfrm flipH="false" flipV="false" rot="0">
            <a:off x="9698230" y="1265176"/>
            <a:ext cx="6443132" cy="4096199"/>
          </a:xfrm>
          <a:custGeom>
            <a:avLst/>
            <a:gdLst/>
            <a:ahLst/>
            <a:cxnLst/>
            <a:rect r="r" b="b" t="t" l="l"/>
            <a:pathLst>
              <a:path h="4096199" w="6443132">
                <a:moveTo>
                  <a:pt x="0" y="0"/>
                </a:moveTo>
                <a:lnTo>
                  <a:pt x="6443131" y="0"/>
                </a:lnTo>
                <a:lnTo>
                  <a:pt x="6443131" y="4096199"/>
                </a:lnTo>
                <a:lnTo>
                  <a:pt x="0" y="4096199"/>
                </a:lnTo>
                <a:lnTo>
                  <a:pt x="0" y="0"/>
                </a:lnTo>
                <a:close/>
              </a:path>
            </a:pathLst>
          </a:custGeom>
          <a:blipFill>
            <a:blip r:embed="rId5"/>
            <a:stretch>
              <a:fillRect l="0" t="0" r="0" b="0"/>
            </a:stretch>
          </a:blipFill>
        </p:spPr>
      </p:sp>
      <p:sp>
        <p:nvSpPr>
          <p:cNvPr name="Freeform 5" id="5"/>
          <p:cNvSpPr/>
          <p:nvPr/>
        </p:nvSpPr>
        <p:spPr>
          <a:xfrm flipH="false" flipV="false" rot="0">
            <a:off x="1614269" y="1133475"/>
            <a:ext cx="6220850" cy="4227900"/>
          </a:xfrm>
          <a:custGeom>
            <a:avLst/>
            <a:gdLst/>
            <a:ahLst/>
            <a:cxnLst/>
            <a:rect r="r" b="b" t="t" l="l"/>
            <a:pathLst>
              <a:path h="4227900" w="6220850">
                <a:moveTo>
                  <a:pt x="0" y="0"/>
                </a:moveTo>
                <a:lnTo>
                  <a:pt x="6220850" y="0"/>
                </a:lnTo>
                <a:lnTo>
                  <a:pt x="6220850" y="4227900"/>
                </a:lnTo>
                <a:lnTo>
                  <a:pt x="0" y="4227900"/>
                </a:lnTo>
                <a:lnTo>
                  <a:pt x="0" y="0"/>
                </a:lnTo>
                <a:close/>
              </a:path>
            </a:pathLst>
          </a:custGeom>
          <a:blipFill>
            <a:blip r:embed="rId6"/>
            <a:stretch>
              <a:fillRect l="0" t="0" r="0" b="0"/>
            </a:stretch>
          </a:blipFill>
        </p:spPr>
      </p:sp>
      <p:sp>
        <p:nvSpPr>
          <p:cNvPr name="TextBox 6" id="6"/>
          <p:cNvSpPr txBox="true"/>
          <p:nvPr/>
        </p:nvSpPr>
        <p:spPr>
          <a:xfrm rot="0">
            <a:off x="3561312" y="336660"/>
            <a:ext cx="11165376" cy="663465"/>
          </a:xfrm>
          <a:prstGeom prst="rect">
            <a:avLst/>
          </a:prstGeom>
        </p:spPr>
        <p:txBody>
          <a:bodyPr anchor="t" rtlCol="false" tIns="0" lIns="0" bIns="0" rIns="0">
            <a:spAutoFit/>
          </a:bodyPr>
          <a:lstStyle/>
          <a:p>
            <a:pPr algn="just">
              <a:lnSpc>
                <a:spcPts val="5431"/>
              </a:lnSpc>
              <a:spcBef>
                <a:spcPct val="0"/>
              </a:spcBef>
            </a:pPr>
            <a:r>
              <a:rPr lang="en-US" sz="3879" spc="100">
                <a:solidFill>
                  <a:srgbClr val="12229D"/>
                </a:solidFill>
                <a:latin typeface="Inter Bold"/>
              </a:rPr>
              <a:t>2. Univariate Graphs (Numerical features):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97186" y="5601602"/>
            <a:ext cx="6086362" cy="4048395"/>
          </a:xfrm>
          <a:custGeom>
            <a:avLst/>
            <a:gdLst/>
            <a:ahLst/>
            <a:cxnLst/>
            <a:rect r="r" b="b" t="t" l="l"/>
            <a:pathLst>
              <a:path h="4048395" w="6086362">
                <a:moveTo>
                  <a:pt x="0" y="0"/>
                </a:moveTo>
                <a:lnTo>
                  <a:pt x="6086362" y="0"/>
                </a:lnTo>
                <a:lnTo>
                  <a:pt x="6086362" y="4048394"/>
                </a:lnTo>
                <a:lnTo>
                  <a:pt x="0" y="4048394"/>
                </a:lnTo>
                <a:lnTo>
                  <a:pt x="0" y="0"/>
                </a:lnTo>
                <a:close/>
              </a:path>
            </a:pathLst>
          </a:custGeom>
          <a:blipFill>
            <a:blip r:embed="rId4"/>
            <a:stretch>
              <a:fillRect l="0" t="0" r="0" b="0"/>
            </a:stretch>
          </a:blipFill>
        </p:spPr>
      </p:sp>
      <p:sp>
        <p:nvSpPr>
          <p:cNvPr name="Freeform 4" id="4"/>
          <p:cNvSpPr/>
          <p:nvPr/>
        </p:nvSpPr>
        <p:spPr>
          <a:xfrm flipH="false" flipV="false" rot="0">
            <a:off x="1826368" y="1280168"/>
            <a:ext cx="6289230" cy="4178559"/>
          </a:xfrm>
          <a:custGeom>
            <a:avLst/>
            <a:gdLst/>
            <a:ahLst/>
            <a:cxnLst/>
            <a:rect r="r" b="b" t="t" l="l"/>
            <a:pathLst>
              <a:path h="4178559" w="6289230">
                <a:moveTo>
                  <a:pt x="0" y="0"/>
                </a:moveTo>
                <a:lnTo>
                  <a:pt x="6289230" y="0"/>
                </a:lnTo>
                <a:lnTo>
                  <a:pt x="6289230" y="4178559"/>
                </a:lnTo>
                <a:lnTo>
                  <a:pt x="0" y="4178559"/>
                </a:lnTo>
                <a:lnTo>
                  <a:pt x="0" y="0"/>
                </a:lnTo>
                <a:close/>
              </a:path>
            </a:pathLst>
          </a:custGeom>
          <a:blipFill>
            <a:blip r:embed="rId5"/>
            <a:stretch>
              <a:fillRect l="0" t="0" r="0" b="0"/>
            </a:stretch>
          </a:blipFill>
        </p:spPr>
      </p:sp>
      <p:sp>
        <p:nvSpPr>
          <p:cNvPr name="Freeform 5" id="5"/>
          <p:cNvSpPr/>
          <p:nvPr/>
        </p:nvSpPr>
        <p:spPr>
          <a:xfrm flipH="false" flipV="false" rot="0">
            <a:off x="10231059" y="1336445"/>
            <a:ext cx="6049765" cy="4122282"/>
          </a:xfrm>
          <a:custGeom>
            <a:avLst/>
            <a:gdLst/>
            <a:ahLst/>
            <a:cxnLst/>
            <a:rect r="r" b="b" t="t" l="l"/>
            <a:pathLst>
              <a:path h="4122282" w="6049765">
                <a:moveTo>
                  <a:pt x="0" y="0"/>
                </a:moveTo>
                <a:lnTo>
                  <a:pt x="6049765" y="0"/>
                </a:lnTo>
                <a:lnTo>
                  <a:pt x="6049765" y="4122282"/>
                </a:lnTo>
                <a:lnTo>
                  <a:pt x="0" y="4122282"/>
                </a:lnTo>
                <a:lnTo>
                  <a:pt x="0" y="0"/>
                </a:lnTo>
                <a:close/>
              </a:path>
            </a:pathLst>
          </a:custGeom>
          <a:blipFill>
            <a:blip r:embed="rId6"/>
            <a:stretch>
              <a:fillRect l="0" t="0" r="0" b="0"/>
            </a:stretch>
          </a:blipFill>
        </p:spPr>
      </p:sp>
      <p:sp>
        <p:nvSpPr>
          <p:cNvPr name="TextBox 6" id="6"/>
          <p:cNvSpPr txBox="true"/>
          <p:nvPr/>
        </p:nvSpPr>
        <p:spPr>
          <a:xfrm rot="0">
            <a:off x="3561312" y="336660"/>
            <a:ext cx="11165376" cy="663465"/>
          </a:xfrm>
          <a:prstGeom prst="rect">
            <a:avLst/>
          </a:prstGeom>
        </p:spPr>
        <p:txBody>
          <a:bodyPr anchor="t" rtlCol="false" tIns="0" lIns="0" bIns="0" rIns="0">
            <a:spAutoFit/>
          </a:bodyPr>
          <a:lstStyle/>
          <a:p>
            <a:pPr algn="just">
              <a:lnSpc>
                <a:spcPts val="5431"/>
              </a:lnSpc>
              <a:spcBef>
                <a:spcPct val="0"/>
              </a:spcBef>
            </a:pPr>
            <a:r>
              <a:rPr lang="en-US" sz="3879" spc="100">
                <a:solidFill>
                  <a:srgbClr val="12229D"/>
                </a:solidFill>
                <a:latin typeface="Inter Bold"/>
              </a:rPr>
              <a:t>2. Univariate Graphs (Numerical features):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07576" y="1456285"/>
            <a:ext cx="13872847" cy="7374430"/>
          </a:xfrm>
          <a:custGeom>
            <a:avLst/>
            <a:gdLst/>
            <a:ahLst/>
            <a:cxnLst/>
            <a:rect r="r" b="b" t="t" l="l"/>
            <a:pathLst>
              <a:path h="7374430" w="13872847">
                <a:moveTo>
                  <a:pt x="0" y="0"/>
                </a:moveTo>
                <a:lnTo>
                  <a:pt x="13872848" y="0"/>
                </a:lnTo>
                <a:lnTo>
                  <a:pt x="13872848" y="7374430"/>
                </a:lnTo>
                <a:lnTo>
                  <a:pt x="0" y="7374430"/>
                </a:lnTo>
                <a:lnTo>
                  <a:pt x="0" y="0"/>
                </a:lnTo>
                <a:close/>
              </a:path>
            </a:pathLst>
          </a:custGeom>
          <a:blipFill>
            <a:blip r:embed="rId4"/>
            <a:stretch>
              <a:fillRect l="0" t="0" r="0" b="0"/>
            </a:stretch>
          </a:blipFill>
        </p:spPr>
      </p:sp>
      <p:sp>
        <p:nvSpPr>
          <p:cNvPr name="TextBox 4" id="4"/>
          <p:cNvSpPr txBox="true"/>
          <p:nvPr/>
        </p:nvSpPr>
        <p:spPr>
          <a:xfrm rot="0">
            <a:off x="3561312" y="365235"/>
            <a:ext cx="11165376" cy="663465"/>
          </a:xfrm>
          <a:prstGeom prst="rect">
            <a:avLst/>
          </a:prstGeom>
        </p:spPr>
        <p:txBody>
          <a:bodyPr anchor="t" rtlCol="false" tIns="0" lIns="0" bIns="0" rIns="0">
            <a:spAutoFit/>
          </a:bodyPr>
          <a:lstStyle/>
          <a:p>
            <a:pPr algn="just">
              <a:lnSpc>
                <a:spcPts val="5431"/>
              </a:lnSpc>
              <a:spcBef>
                <a:spcPct val="0"/>
              </a:spcBef>
            </a:pPr>
            <a:r>
              <a:rPr lang="en-US" sz="3879" spc="100">
                <a:solidFill>
                  <a:srgbClr val="12229D"/>
                </a:solidFill>
                <a:latin typeface="Inter Bold"/>
              </a:rPr>
              <a:t>2. Univariate Graphs (Categorical features):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23524" y="1244181"/>
            <a:ext cx="13440953" cy="7989138"/>
          </a:xfrm>
          <a:custGeom>
            <a:avLst/>
            <a:gdLst/>
            <a:ahLst/>
            <a:cxnLst/>
            <a:rect r="r" b="b" t="t" l="l"/>
            <a:pathLst>
              <a:path h="7989138" w="13440953">
                <a:moveTo>
                  <a:pt x="0" y="0"/>
                </a:moveTo>
                <a:lnTo>
                  <a:pt x="13440952" y="0"/>
                </a:lnTo>
                <a:lnTo>
                  <a:pt x="13440952" y="7989138"/>
                </a:lnTo>
                <a:lnTo>
                  <a:pt x="0" y="7989138"/>
                </a:lnTo>
                <a:lnTo>
                  <a:pt x="0" y="0"/>
                </a:lnTo>
                <a:close/>
              </a:path>
            </a:pathLst>
          </a:custGeom>
          <a:blipFill>
            <a:blip r:embed="rId4"/>
            <a:stretch>
              <a:fillRect l="0" t="0" r="0" b="0"/>
            </a:stretch>
          </a:blipFill>
        </p:spPr>
      </p:sp>
      <p:sp>
        <p:nvSpPr>
          <p:cNvPr name="TextBox 4" id="4"/>
          <p:cNvSpPr txBox="true"/>
          <p:nvPr/>
        </p:nvSpPr>
        <p:spPr>
          <a:xfrm rot="0">
            <a:off x="3561312" y="365235"/>
            <a:ext cx="11165376" cy="663465"/>
          </a:xfrm>
          <a:prstGeom prst="rect">
            <a:avLst/>
          </a:prstGeom>
        </p:spPr>
        <p:txBody>
          <a:bodyPr anchor="t" rtlCol="false" tIns="0" lIns="0" bIns="0" rIns="0">
            <a:spAutoFit/>
          </a:bodyPr>
          <a:lstStyle/>
          <a:p>
            <a:pPr algn="just">
              <a:lnSpc>
                <a:spcPts val="5431"/>
              </a:lnSpc>
              <a:spcBef>
                <a:spcPct val="0"/>
              </a:spcBef>
            </a:pPr>
            <a:r>
              <a:rPr lang="en-US" sz="3879" spc="100">
                <a:solidFill>
                  <a:srgbClr val="12229D"/>
                </a:solidFill>
                <a:latin typeface="Inter Bold"/>
              </a:rPr>
              <a:t>2. Univariate Graphs (Categorical features):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20318" y="2179916"/>
            <a:ext cx="9047365" cy="6492815"/>
          </a:xfrm>
          <a:custGeom>
            <a:avLst/>
            <a:gdLst/>
            <a:ahLst/>
            <a:cxnLst/>
            <a:rect r="r" b="b" t="t" l="l"/>
            <a:pathLst>
              <a:path h="6492815" w="9047365">
                <a:moveTo>
                  <a:pt x="0" y="0"/>
                </a:moveTo>
                <a:lnTo>
                  <a:pt x="9047364" y="0"/>
                </a:lnTo>
                <a:lnTo>
                  <a:pt x="9047364" y="6492815"/>
                </a:lnTo>
                <a:lnTo>
                  <a:pt x="0" y="6492815"/>
                </a:lnTo>
                <a:lnTo>
                  <a:pt x="0" y="0"/>
                </a:lnTo>
                <a:close/>
              </a:path>
            </a:pathLst>
          </a:custGeom>
          <a:blipFill>
            <a:blip r:embed="rId4"/>
            <a:stretch>
              <a:fillRect l="0" t="0" r="0" b="0"/>
            </a:stretch>
          </a:blipFill>
        </p:spPr>
      </p:sp>
      <p:sp>
        <p:nvSpPr>
          <p:cNvPr name="TextBox 4" id="4"/>
          <p:cNvSpPr txBox="true"/>
          <p:nvPr/>
        </p:nvSpPr>
        <p:spPr>
          <a:xfrm rot="0">
            <a:off x="3561312" y="365235"/>
            <a:ext cx="11165376" cy="663465"/>
          </a:xfrm>
          <a:prstGeom prst="rect">
            <a:avLst/>
          </a:prstGeom>
        </p:spPr>
        <p:txBody>
          <a:bodyPr anchor="t" rtlCol="false" tIns="0" lIns="0" bIns="0" rIns="0">
            <a:spAutoFit/>
          </a:bodyPr>
          <a:lstStyle/>
          <a:p>
            <a:pPr algn="just">
              <a:lnSpc>
                <a:spcPts val="5431"/>
              </a:lnSpc>
              <a:spcBef>
                <a:spcPct val="0"/>
              </a:spcBef>
            </a:pPr>
            <a:r>
              <a:rPr lang="en-US" sz="3879" spc="100">
                <a:solidFill>
                  <a:srgbClr val="12229D"/>
                </a:solidFill>
                <a:latin typeface="Inter Bold"/>
              </a:rPr>
              <a:t>2. Univariate Graphs (Categorical features):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01505" y="2167766"/>
            <a:ext cx="12542553" cy="6504965"/>
          </a:xfrm>
          <a:custGeom>
            <a:avLst/>
            <a:gdLst/>
            <a:ahLst/>
            <a:cxnLst/>
            <a:rect r="r" b="b" t="t" l="l"/>
            <a:pathLst>
              <a:path h="6504965" w="12542553">
                <a:moveTo>
                  <a:pt x="0" y="0"/>
                </a:moveTo>
                <a:lnTo>
                  <a:pt x="12542552" y="0"/>
                </a:lnTo>
                <a:lnTo>
                  <a:pt x="12542552" y="6504965"/>
                </a:lnTo>
                <a:lnTo>
                  <a:pt x="0" y="6504965"/>
                </a:lnTo>
                <a:lnTo>
                  <a:pt x="0" y="0"/>
                </a:lnTo>
                <a:close/>
              </a:path>
            </a:pathLst>
          </a:custGeom>
          <a:blipFill>
            <a:blip r:embed="rId4"/>
            <a:stretch>
              <a:fillRect l="-18343" t="-33507" r="-13516" b="-35989"/>
            </a:stretch>
          </a:blipFill>
        </p:spPr>
      </p:sp>
      <p:sp>
        <p:nvSpPr>
          <p:cNvPr name="TextBox 4" id="4"/>
          <p:cNvSpPr txBox="true"/>
          <p:nvPr/>
        </p:nvSpPr>
        <p:spPr>
          <a:xfrm rot="0">
            <a:off x="443131" y="404756"/>
            <a:ext cx="17259300" cy="2147613"/>
          </a:xfrm>
          <a:prstGeom prst="rect">
            <a:avLst/>
          </a:prstGeom>
        </p:spPr>
        <p:txBody>
          <a:bodyPr anchor="t" rtlCol="false" tIns="0" lIns="0" bIns="0" rIns="0">
            <a:spAutoFit/>
          </a:bodyPr>
          <a:lstStyle/>
          <a:p>
            <a:pPr algn="ctr">
              <a:lnSpc>
                <a:spcPts val="5730"/>
              </a:lnSpc>
            </a:pPr>
            <a:r>
              <a:rPr lang="en-US" sz="4092">
                <a:solidFill>
                  <a:srgbClr val="12229D"/>
                </a:solidFill>
                <a:latin typeface="Open Sans Bold"/>
              </a:rPr>
              <a:t>3. Bivariate</a:t>
            </a:r>
            <a:r>
              <a:rPr lang="en-US" sz="4092">
                <a:solidFill>
                  <a:srgbClr val="12229D"/>
                </a:solidFill>
                <a:latin typeface="Open Sans Bold"/>
              </a:rPr>
              <a:t> Graphs: Bivariate analysis involves exploring the relationship between two variables.</a:t>
            </a:r>
          </a:p>
          <a:p>
            <a:pPr algn="ctr">
              <a:lnSpc>
                <a:spcPts val="573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3131" y="304983"/>
            <a:ext cx="8129905" cy="3506938"/>
          </a:xfrm>
          <a:custGeom>
            <a:avLst/>
            <a:gdLst/>
            <a:ahLst/>
            <a:cxnLst/>
            <a:rect r="r" b="b" t="t" l="l"/>
            <a:pathLst>
              <a:path h="3506938" w="8129905">
                <a:moveTo>
                  <a:pt x="0" y="0"/>
                </a:moveTo>
                <a:lnTo>
                  <a:pt x="8129905" y="0"/>
                </a:lnTo>
                <a:lnTo>
                  <a:pt x="8129905" y="3506938"/>
                </a:lnTo>
                <a:lnTo>
                  <a:pt x="0" y="3506938"/>
                </a:lnTo>
                <a:lnTo>
                  <a:pt x="0" y="0"/>
                </a:lnTo>
                <a:close/>
              </a:path>
            </a:pathLst>
          </a:custGeom>
          <a:blipFill>
            <a:blip r:embed="rId4"/>
            <a:stretch>
              <a:fillRect l="-21541" t="-34573" r="-14250" b="-75292"/>
            </a:stretch>
          </a:blipFill>
        </p:spPr>
      </p:sp>
      <p:sp>
        <p:nvSpPr>
          <p:cNvPr name="Freeform 4" id="4"/>
          <p:cNvSpPr/>
          <p:nvPr/>
        </p:nvSpPr>
        <p:spPr>
          <a:xfrm flipH="false" flipV="false" rot="0">
            <a:off x="8847620" y="304983"/>
            <a:ext cx="9029363" cy="3519109"/>
          </a:xfrm>
          <a:custGeom>
            <a:avLst/>
            <a:gdLst/>
            <a:ahLst/>
            <a:cxnLst/>
            <a:rect r="r" b="b" t="t" l="l"/>
            <a:pathLst>
              <a:path h="3519109" w="9029363">
                <a:moveTo>
                  <a:pt x="0" y="0"/>
                </a:moveTo>
                <a:lnTo>
                  <a:pt x="9029363" y="0"/>
                </a:lnTo>
                <a:lnTo>
                  <a:pt x="9029363" y="3519109"/>
                </a:lnTo>
                <a:lnTo>
                  <a:pt x="0" y="3519109"/>
                </a:lnTo>
                <a:lnTo>
                  <a:pt x="0" y="0"/>
                </a:lnTo>
                <a:close/>
              </a:path>
            </a:pathLst>
          </a:custGeom>
          <a:blipFill>
            <a:blip r:embed="rId5"/>
            <a:stretch>
              <a:fillRect l="-20605" t="-37764" r="-13410" b="-91474"/>
            </a:stretch>
          </a:blipFill>
        </p:spPr>
      </p:sp>
      <p:sp>
        <p:nvSpPr>
          <p:cNvPr name="Freeform 5" id="5"/>
          <p:cNvSpPr/>
          <p:nvPr/>
        </p:nvSpPr>
        <p:spPr>
          <a:xfrm flipH="false" flipV="false" rot="0">
            <a:off x="443131" y="4211812"/>
            <a:ext cx="8129905" cy="3787084"/>
          </a:xfrm>
          <a:custGeom>
            <a:avLst/>
            <a:gdLst/>
            <a:ahLst/>
            <a:cxnLst/>
            <a:rect r="r" b="b" t="t" l="l"/>
            <a:pathLst>
              <a:path h="3787084" w="8129905">
                <a:moveTo>
                  <a:pt x="0" y="0"/>
                </a:moveTo>
                <a:lnTo>
                  <a:pt x="8129905" y="0"/>
                </a:lnTo>
                <a:lnTo>
                  <a:pt x="8129905" y="3787084"/>
                </a:lnTo>
                <a:lnTo>
                  <a:pt x="0" y="3787084"/>
                </a:lnTo>
                <a:lnTo>
                  <a:pt x="0" y="0"/>
                </a:lnTo>
                <a:close/>
              </a:path>
            </a:pathLst>
          </a:custGeom>
          <a:blipFill>
            <a:blip r:embed="rId6"/>
            <a:stretch>
              <a:fillRect l="-21423" t="-35930" r="-15732" b="-60362"/>
            </a:stretch>
          </a:blipFill>
        </p:spPr>
      </p:sp>
      <p:sp>
        <p:nvSpPr>
          <p:cNvPr name="Freeform 6" id="6"/>
          <p:cNvSpPr/>
          <p:nvPr/>
        </p:nvSpPr>
        <p:spPr>
          <a:xfrm flipH="false" flipV="false" rot="0">
            <a:off x="8847620" y="4211812"/>
            <a:ext cx="9029363" cy="3787084"/>
          </a:xfrm>
          <a:custGeom>
            <a:avLst/>
            <a:gdLst/>
            <a:ahLst/>
            <a:cxnLst/>
            <a:rect r="r" b="b" t="t" l="l"/>
            <a:pathLst>
              <a:path h="3787084" w="9029363">
                <a:moveTo>
                  <a:pt x="0" y="0"/>
                </a:moveTo>
                <a:lnTo>
                  <a:pt x="9029363" y="0"/>
                </a:lnTo>
                <a:lnTo>
                  <a:pt x="9029363" y="3787084"/>
                </a:lnTo>
                <a:lnTo>
                  <a:pt x="0" y="3787084"/>
                </a:lnTo>
                <a:lnTo>
                  <a:pt x="0" y="0"/>
                </a:lnTo>
                <a:close/>
              </a:path>
            </a:pathLst>
          </a:custGeom>
          <a:blipFill>
            <a:blip r:embed="rId7"/>
            <a:stretch>
              <a:fillRect l="-16734" t="-48339" r="-15125" b="-61252"/>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4876" y="1247660"/>
            <a:ext cx="14778249" cy="8010640"/>
          </a:xfrm>
          <a:custGeom>
            <a:avLst/>
            <a:gdLst/>
            <a:ahLst/>
            <a:cxnLst/>
            <a:rect r="r" b="b" t="t" l="l"/>
            <a:pathLst>
              <a:path h="8010640" w="14778249">
                <a:moveTo>
                  <a:pt x="0" y="0"/>
                </a:moveTo>
                <a:lnTo>
                  <a:pt x="14778248" y="0"/>
                </a:lnTo>
                <a:lnTo>
                  <a:pt x="14778248" y="8010640"/>
                </a:lnTo>
                <a:lnTo>
                  <a:pt x="0" y="8010640"/>
                </a:lnTo>
                <a:lnTo>
                  <a:pt x="0" y="0"/>
                </a:lnTo>
                <a:close/>
              </a:path>
            </a:pathLst>
          </a:custGeom>
          <a:blipFill>
            <a:blip r:embed="rId4"/>
            <a:stretch>
              <a:fillRect l="-6775" t="-13424" r="-11682" b="-9500"/>
            </a:stretch>
          </a:blipFill>
        </p:spPr>
      </p:sp>
      <p:sp>
        <p:nvSpPr>
          <p:cNvPr name="TextBox 4" id="4"/>
          <p:cNvSpPr txBox="true"/>
          <p:nvPr/>
        </p:nvSpPr>
        <p:spPr>
          <a:xfrm rot="0">
            <a:off x="443131" y="404756"/>
            <a:ext cx="17259300" cy="703714"/>
          </a:xfrm>
          <a:prstGeom prst="rect">
            <a:avLst/>
          </a:prstGeom>
        </p:spPr>
        <p:txBody>
          <a:bodyPr anchor="t" rtlCol="false" tIns="0" lIns="0" bIns="0" rIns="0">
            <a:spAutoFit/>
          </a:bodyPr>
          <a:lstStyle/>
          <a:p>
            <a:pPr algn="ctr">
              <a:lnSpc>
                <a:spcPts val="5730"/>
              </a:lnSpc>
            </a:pPr>
            <a:r>
              <a:rPr lang="en-US" sz="4092">
                <a:solidFill>
                  <a:srgbClr val="12229D"/>
                </a:solidFill>
                <a:latin typeface="Open Sans Bold"/>
              </a:rPr>
              <a:t>4. Advanced</a:t>
            </a:r>
            <a:r>
              <a:rPr lang="en-US" sz="4092">
                <a:solidFill>
                  <a:srgbClr val="12229D"/>
                </a:solidFill>
                <a:latin typeface="Open Sans Bold"/>
              </a:rPr>
              <a:t> Graphs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TextBox 2" id="2"/>
          <p:cNvSpPr txBox="true"/>
          <p:nvPr/>
        </p:nvSpPr>
        <p:spPr>
          <a:xfrm rot="0">
            <a:off x="3151833" y="4139565"/>
            <a:ext cx="12442860" cy="5118735"/>
          </a:xfrm>
          <a:prstGeom prst="rect">
            <a:avLst/>
          </a:prstGeom>
        </p:spPr>
        <p:txBody>
          <a:bodyPr anchor="t" rtlCol="false" tIns="0" lIns="0" bIns="0" rIns="0">
            <a:spAutoFit/>
          </a:bodyPr>
          <a:lstStyle/>
          <a:p>
            <a:pPr>
              <a:lnSpc>
                <a:spcPts val="5040"/>
              </a:lnSpc>
            </a:pPr>
            <a:r>
              <a:rPr lang="en-US" sz="3600">
                <a:solidFill>
                  <a:srgbClr val="050A30"/>
                </a:solidFill>
                <a:latin typeface="Poppins"/>
              </a:rPr>
              <a:t> </a:t>
            </a:r>
            <a:r>
              <a:rPr lang="en-US" sz="3600">
                <a:solidFill>
                  <a:srgbClr val="050A30"/>
                </a:solidFill>
                <a:latin typeface="Poppins Bold"/>
              </a:rPr>
              <a:t>Expected Outcomes:</a:t>
            </a:r>
          </a:p>
          <a:p>
            <a:pPr>
              <a:lnSpc>
                <a:spcPts val="5040"/>
              </a:lnSpc>
            </a:pPr>
          </a:p>
          <a:p>
            <a:pPr marL="777240" indent="-388620" lvl="1">
              <a:lnSpc>
                <a:spcPts val="5040"/>
              </a:lnSpc>
              <a:buFont typeface="Arial"/>
              <a:buChar char="•"/>
            </a:pPr>
            <a:r>
              <a:rPr lang="en-US" sz="3600">
                <a:solidFill>
                  <a:srgbClr val="050A30"/>
                </a:solidFill>
                <a:latin typeface="Poppins"/>
              </a:rPr>
              <a:t>Uncovering correlations between variables and salary prediction.</a:t>
            </a:r>
          </a:p>
          <a:p>
            <a:pPr marL="777240" indent="-388620" lvl="1">
              <a:lnSpc>
                <a:spcPts val="5040"/>
              </a:lnSpc>
              <a:buFont typeface="Arial"/>
              <a:buChar char="•"/>
            </a:pPr>
            <a:r>
              <a:rPr lang="en-US" sz="3600">
                <a:solidFill>
                  <a:srgbClr val="050A30"/>
                </a:solidFill>
                <a:latin typeface="Poppins"/>
              </a:rPr>
              <a:t>Enhancing the performance of prediction models to potentially increase income.</a:t>
            </a:r>
          </a:p>
          <a:p>
            <a:pPr marL="777240" indent="-388620" lvl="1">
              <a:lnSpc>
                <a:spcPts val="5040"/>
              </a:lnSpc>
              <a:buFont typeface="Arial"/>
              <a:buChar char="•"/>
            </a:pPr>
            <a:r>
              <a:rPr lang="en-US" sz="3600">
                <a:solidFill>
                  <a:srgbClr val="050A30"/>
                </a:solidFill>
                <a:latin typeface="Poppins"/>
              </a:rPr>
              <a:t>Advancing knowledge in data analytics and its </a:t>
            </a:r>
          </a:p>
          <a:p>
            <a:pPr>
              <a:lnSpc>
                <a:spcPts val="5040"/>
              </a:lnSpc>
            </a:pPr>
            <a:r>
              <a:rPr lang="en-US" sz="3600">
                <a:solidFill>
                  <a:srgbClr val="050A30"/>
                </a:solidFill>
                <a:latin typeface="Poppins"/>
              </a:rPr>
              <a:t>       application in decision-making processes.</a:t>
            </a:r>
          </a:p>
        </p:txBody>
      </p:sp>
      <p:grpSp>
        <p:nvGrpSpPr>
          <p:cNvPr name="Group 3" id="3"/>
          <p:cNvGrpSpPr/>
          <p:nvPr/>
        </p:nvGrpSpPr>
        <p:grpSpPr>
          <a:xfrm rot="0">
            <a:off x="3151833" y="1039675"/>
            <a:ext cx="12442860" cy="2747037"/>
            <a:chOff x="0" y="0"/>
            <a:chExt cx="16590480" cy="3662716"/>
          </a:xfrm>
        </p:grpSpPr>
        <p:grpSp>
          <p:nvGrpSpPr>
            <p:cNvPr name="Group 4" id="4"/>
            <p:cNvGrpSpPr/>
            <p:nvPr/>
          </p:nvGrpSpPr>
          <p:grpSpPr>
            <a:xfrm rot="0">
              <a:off x="0" y="25421"/>
              <a:ext cx="16444240" cy="3637294"/>
              <a:chOff x="0" y="0"/>
              <a:chExt cx="1035977" cy="229147"/>
            </a:xfrm>
          </p:grpSpPr>
          <p:sp>
            <p:nvSpPr>
              <p:cNvPr name="Freeform 5" id="5"/>
              <p:cNvSpPr/>
              <p:nvPr/>
            </p:nvSpPr>
            <p:spPr>
              <a:xfrm flipH="false" flipV="false" rot="0">
                <a:off x="0" y="0"/>
                <a:ext cx="1035977" cy="229147"/>
              </a:xfrm>
              <a:custGeom>
                <a:avLst/>
                <a:gdLst/>
                <a:ahLst/>
                <a:cxnLst/>
                <a:rect r="r" b="b" t="t" l="l"/>
                <a:pathLst>
                  <a:path h="229147" w="1035977">
                    <a:moveTo>
                      <a:pt x="0" y="0"/>
                    </a:moveTo>
                    <a:lnTo>
                      <a:pt x="1035977" y="0"/>
                    </a:lnTo>
                    <a:lnTo>
                      <a:pt x="1035977" y="229147"/>
                    </a:lnTo>
                    <a:lnTo>
                      <a:pt x="0" y="229147"/>
                    </a:lnTo>
                    <a:close/>
                  </a:path>
                </a:pathLst>
              </a:custGeom>
              <a:solidFill>
                <a:srgbClr val="5CB6F9"/>
              </a:solidFill>
            </p:spPr>
          </p:sp>
        </p:grpSp>
        <p:sp>
          <p:nvSpPr>
            <p:cNvPr name="Freeform 6" id="6"/>
            <p:cNvSpPr/>
            <p:nvPr/>
          </p:nvSpPr>
          <p:spPr>
            <a:xfrm flipH="false" flipV="false" rot="-10800000">
              <a:off x="800007" y="0"/>
              <a:ext cx="15790472" cy="3662716"/>
            </a:xfrm>
            <a:custGeom>
              <a:avLst/>
              <a:gdLst/>
              <a:ahLst/>
              <a:cxnLst/>
              <a:rect r="r" b="b" t="t" l="l"/>
              <a:pathLst>
                <a:path h="3662716" w="15790472">
                  <a:moveTo>
                    <a:pt x="0" y="0"/>
                  </a:moveTo>
                  <a:lnTo>
                    <a:pt x="15790473" y="0"/>
                  </a:lnTo>
                  <a:lnTo>
                    <a:pt x="15790473" y="3662716"/>
                  </a:lnTo>
                  <a:lnTo>
                    <a:pt x="0" y="3662716"/>
                  </a:lnTo>
                  <a:lnTo>
                    <a:pt x="0" y="0"/>
                  </a:lnTo>
                  <a:close/>
                </a:path>
              </a:pathLst>
            </a:custGeom>
            <a:blipFill>
              <a:blip r:embed="rId2">
                <a:extLst>
                  <a:ext uri="{96DAC541-7B7A-43D3-8B79-37D633B846F1}">
                    <asvg:svgBlip xmlns:asvg="http://schemas.microsoft.com/office/drawing/2016/SVG/main" r:embed="rId3"/>
                  </a:ext>
                </a:extLst>
              </a:blip>
              <a:stretch>
                <a:fillRect l="0" t="-331113" r="0" b="0"/>
              </a:stretch>
            </a:blipFill>
          </p:spPr>
        </p:sp>
      </p:grpSp>
      <p:sp>
        <p:nvSpPr>
          <p:cNvPr name="TextBox 7" id="7"/>
          <p:cNvSpPr txBox="true"/>
          <p:nvPr/>
        </p:nvSpPr>
        <p:spPr>
          <a:xfrm rot="0">
            <a:off x="3418340" y="1657289"/>
            <a:ext cx="11909845" cy="1302259"/>
          </a:xfrm>
          <a:prstGeom prst="rect">
            <a:avLst/>
          </a:prstGeom>
        </p:spPr>
        <p:txBody>
          <a:bodyPr anchor="t" rtlCol="false" tIns="0" lIns="0" bIns="0" rIns="0">
            <a:spAutoFit/>
          </a:bodyPr>
          <a:lstStyle/>
          <a:p>
            <a:pPr algn="ctr">
              <a:lnSpc>
                <a:spcPts val="10121"/>
              </a:lnSpc>
            </a:pPr>
            <a:r>
              <a:rPr lang="en-US" sz="7229">
                <a:solidFill>
                  <a:srgbClr val="050A30"/>
                </a:solidFill>
                <a:latin typeface="Poppins Bold"/>
              </a:rPr>
              <a:t>Introduction</a:t>
            </a:r>
          </a:p>
        </p:txBody>
      </p:sp>
      <p:sp>
        <p:nvSpPr>
          <p:cNvPr name="Freeform 8" id="8"/>
          <p:cNvSpPr/>
          <p:nvPr/>
        </p:nvSpPr>
        <p:spPr>
          <a:xfrm flipH="false" flipV="false" rot="0">
            <a:off x="15594692" y="7821443"/>
            <a:ext cx="2603671" cy="2094839"/>
          </a:xfrm>
          <a:custGeom>
            <a:avLst/>
            <a:gdLst/>
            <a:ahLst/>
            <a:cxnLst/>
            <a:rect r="r" b="b" t="t" l="l"/>
            <a:pathLst>
              <a:path h="2094839" w="2603671">
                <a:moveTo>
                  <a:pt x="0" y="0"/>
                </a:moveTo>
                <a:lnTo>
                  <a:pt x="2603672" y="0"/>
                </a:lnTo>
                <a:lnTo>
                  <a:pt x="2603672" y="2094840"/>
                </a:lnTo>
                <a:lnTo>
                  <a:pt x="0" y="2094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2579456" y="724352"/>
            <a:ext cx="13129087" cy="8838296"/>
          </a:xfrm>
          <a:custGeom>
            <a:avLst/>
            <a:gdLst/>
            <a:ahLst/>
            <a:cxnLst/>
            <a:rect r="r" b="b" t="t" l="l"/>
            <a:pathLst>
              <a:path h="8838296" w="13129087">
                <a:moveTo>
                  <a:pt x="0" y="0"/>
                </a:moveTo>
                <a:lnTo>
                  <a:pt x="13129088" y="0"/>
                </a:lnTo>
                <a:lnTo>
                  <a:pt x="13129088" y="8838296"/>
                </a:lnTo>
                <a:lnTo>
                  <a:pt x="0" y="8838296"/>
                </a:lnTo>
                <a:lnTo>
                  <a:pt x="0" y="0"/>
                </a:lnTo>
                <a:close/>
              </a:path>
            </a:pathLst>
          </a:custGeom>
          <a:blipFill>
            <a:blip r:embed="rId2"/>
            <a:stretch>
              <a:fillRect l="-14245" t="-10019" r="-27374" b="-8316"/>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83667" y="1403913"/>
            <a:ext cx="7789878" cy="8292451"/>
          </a:xfrm>
          <a:custGeom>
            <a:avLst/>
            <a:gdLst/>
            <a:ahLst/>
            <a:cxnLst/>
            <a:rect r="r" b="b" t="t" l="l"/>
            <a:pathLst>
              <a:path h="8292451" w="7789878">
                <a:moveTo>
                  <a:pt x="0" y="0"/>
                </a:moveTo>
                <a:lnTo>
                  <a:pt x="7789878" y="0"/>
                </a:lnTo>
                <a:lnTo>
                  <a:pt x="7789878" y="8292451"/>
                </a:lnTo>
                <a:lnTo>
                  <a:pt x="0" y="8292451"/>
                </a:lnTo>
                <a:lnTo>
                  <a:pt x="0" y="0"/>
                </a:lnTo>
                <a:close/>
              </a:path>
            </a:pathLst>
          </a:custGeom>
          <a:blipFill>
            <a:blip r:embed="rId4"/>
            <a:stretch>
              <a:fillRect l="0" t="0" r="0" b="0"/>
            </a:stretch>
          </a:blipFill>
        </p:spPr>
      </p:sp>
      <p:sp>
        <p:nvSpPr>
          <p:cNvPr name="Freeform 4" id="4"/>
          <p:cNvSpPr/>
          <p:nvPr/>
        </p:nvSpPr>
        <p:spPr>
          <a:xfrm flipH="false" flipV="false" rot="0">
            <a:off x="10396840" y="3429373"/>
            <a:ext cx="7305591" cy="2124801"/>
          </a:xfrm>
          <a:custGeom>
            <a:avLst/>
            <a:gdLst/>
            <a:ahLst/>
            <a:cxnLst/>
            <a:rect r="r" b="b" t="t" l="l"/>
            <a:pathLst>
              <a:path h="2124801" w="7305591">
                <a:moveTo>
                  <a:pt x="0" y="0"/>
                </a:moveTo>
                <a:lnTo>
                  <a:pt x="7305591" y="0"/>
                </a:lnTo>
                <a:lnTo>
                  <a:pt x="7305591" y="2124802"/>
                </a:lnTo>
                <a:lnTo>
                  <a:pt x="0" y="2124802"/>
                </a:lnTo>
                <a:lnTo>
                  <a:pt x="0" y="0"/>
                </a:lnTo>
                <a:close/>
              </a:path>
            </a:pathLst>
          </a:custGeom>
          <a:blipFill>
            <a:blip r:embed="rId5"/>
            <a:stretch>
              <a:fillRect l="0" t="0" r="0" b="0"/>
            </a:stretch>
          </a:blipFill>
        </p:spPr>
      </p:sp>
      <p:sp>
        <p:nvSpPr>
          <p:cNvPr name="TextBox 5" id="5"/>
          <p:cNvSpPr txBox="true"/>
          <p:nvPr/>
        </p:nvSpPr>
        <p:spPr>
          <a:xfrm rot="0">
            <a:off x="443131" y="404756"/>
            <a:ext cx="17259300" cy="778690"/>
          </a:xfrm>
          <a:prstGeom prst="rect">
            <a:avLst/>
          </a:prstGeom>
        </p:spPr>
        <p:txBody>
          <a:bodyPr anchor="t" rtlCol="false" tIns="0" lIns="0" bIns="0" rIns="0">
            <a:spAutoFit/>
          </a:bodyPr>
          <a:lstStyle/>
          <a:p>
            <a:pPr algn="ctr">
              <a:lnSpc>
                <a:spcPts val="6430"/>
              </a:lnSpc>
            </a:pPr>
            <a:r>
              <a:rPr lang="en-US" sz="4592">
                <a:solidFill>
                  <a:srgbClr val="12229D"/>
                </a:solidFill>
                <a:latin typeface="Open Sans Bold"/>
              </a:rPr>
              <a:t>5. Correlation</a:t>
            </a:r>
          </a:p>
        </p:txBody>
      </p:sp>
      <p:sp>
        <p:nvSpPr>
          <p:cNvPr name="TextBox 6" id="6"/>
          <p:cNvSpPr txBox="true"/>
          <p:nvPr/>
        </p:nvSpPr>
        <p:spPr>
          <a:xfrm rot="0">
            <a:off x="10396840" y="6057850"/>
            <a:ext cx="5740375" cy="2018029"/>
          </a:xfrm>
          <a:prstGeom prst="rect">
            <a:avLst/>
          </a:prstGeom>
        </p:spPr>
        <p:txBody>
          <a:bodyPr anchor="t" rtlCol="false" tIns="0" lIns="0" bIns="0" rIns="0">
            <a:spAutoFit/>
          </a:bodyPr>
          <a:lstStyle/>
          <a:p>
            <a:pPr>
              <a:lnSpc>
                <a:spcPts val="5320"/>
              </a:lnSpc>
            </a:pPr>
            <a:r>
              <a:rPr lang="en-US" sz="3800">
                <a:solidFill>
                  <a:srgbClr val="12229D"/>
                </a:solidFill>
                <a:latin typeface="Poppins Bold"/>
              </a:rPr>
              <a:t>To be removed:</a:t>
            </a:r>
          </a:p>
          <a:p>
            <a:pPr marL="820432" indent="-410216" lvl="1">
              <a:lnSpc>
                <a:spcPts val="5320"/>
              </a:lnSpc>
              <a:buFont typeface="Arial"/>
              <a:buChar char="•"/>
            </a:pPr>
            <a:r>
              <a:rPr lang="en-US" sz="3800">
                <a:solidFill>
                  <a:srgbClr val="12229D"/>
                </a:solidFill>
                <a:latin typeface="Poppins"/>
              </a:rPr>
              <a:t>fnlwgt (Final weight)</a:t>
            </a:r>
          </a:p>
          <a:p>
            <a:pPr marL="820432" indent="-410216" lvl="1">
              <a:lnSpc>
                <a:spcPts val="5320"/>
              </a:lnSpc>
              <a:spcBef>
                <a:spcPct val="0"/>
              </a:spcBef>
              <a:buFont typeface="Arial"/>
              <a:buChar char="•"/>
            </a:pPr>
            <a:r>
              <a:rPr lang="en-US" sz="3800">
                <a:solidFill>
                  <a:srgbClr val="12229D"/>
                </a:solidFill>
                <a:latin typeface="Poppins"/>
              </a:rPr>
              <a:t>Capital loss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73596" y="1583640"/>
            <a:ext cx="10562108" cy="8260229"/>
          </a:xfrm>
          <a:custGeom>
            <a:avLst/>
            <a:gdLst/>
            <a:ahLst/>
            <a:cxnLst/>
            <a:rect r="r" b="b" t="t" l="l"/>
            <a:pathLst>
              <a:path h="8260229" w="10562108">
                <a:moveTo>
                  <a:pt x="0" y="0"/>
                </a:moveTo>
                <a:lnTo>
                  <a:pt x="10562108" y="0"/>
                </a:lnTo>
                <a:lnTo>
                  <a:pt x="10562108" y="8260229"/>
                </a:lnTo>
                <a:lnTo>
                  <a:pt x="0" y="8260229"/>
                </a:lnTo>
                <a:lnTo>
                  <a:pt x="0" y="0"/>
                </a:lnTo>
                <a:close/>
              </a:path>
            </a:pathLst>
          </a:custGeom>
          <a:blipFill>
            <a:blip r:embed="rId4"/>
            <a:stretch>
              <a:fillRect l="0" t="0" r="-4536" b="0"/>
            </a:stretch>
          </a:blipFill>
        </p:spPr>
      </p:sp>
      <p:sp>
        <p:nvSpPr>
          <p:cNvPr name="TextBox 4" id="4"/>
          <p:cNvSpPr txBox="true"/>
          <p:nvPr/>
        </p:nvSpPr>
        <p:spPr>
          <a:xfrm rot="0">
            <a:off x="443131" y="404756"/>
            <a:ext cx="17259300" cy="778690"/>
          </a:xfrm>
          <a:prstGeom prst="rect">
            <a:avLst/>
          </a:prstGeom>
        </p:spPr>
        <p:txBody>
          <a:bodyPr anchor="t" rtlCol="false" tIns="0" lIns="0" bIns="0" rIns="0">
            <a:spAutoFit/>
          </a:bodyPr>
          <a:lstStyle/>
          <a:p>
            <a:pPr algn="ctr">
              <a:lnSpc>
                <a:spcPts val="6430"/>
              </a:lnSpc>
            </a:pPr>
            <a:r>
              <a:rPr lang="en-US" sz="4592">
                <a:solidFill>
                  <a:srgbClr val="12229D"/>
                </a:solidFill>
                <a:latin typeface="Open Sans Bold"/>
              </a:rPr>
              <a:t>6. PCA</a:t>
            </a:r>
          </a:p>
        </p:txBody>
      </p:sp>
      <p:sp>
        <p:nvSpPr>
          <p:cNvPr name="TextBox 5" id="5"/>
          <p:cNvSpPr txBox="true"/>
          <p:nvPr/>
        </p:nvSpPr>
        <p:spPr>
          <a:xfrm rot="0">
            <a:off x="13379035" y="3910603"/>
            <a:ext cx="3880265" cy="3051265"/>
          </a:xfrm>
          <a:prstGeom prst="rect">
            <a:avLst/>
          </a:prstGeom>
        </p:spPr>
        <p:txBody>
          <a:bodyPr anchor="t" rtlCol="false" tIns="0" lIns="0" bIns="0" rIns="0">
            <a:spAutoFit/>
          </a:bodyPr>
          <a:lstStyle/>
          <a:p>
            <a:pPr algn="ctr">
              <a:lnSpc>
                <a:spcPts val="3495"/>
              </a:lnSpc>
            </a:pPr>
            <a:r>
              <a:rPr lang="en-US" sz="2496">
                <a:solidFill>
                  <a:srgbClr val="12229D"/>
                </a:solidFill>
                <a:latin typeface="Open Sans Bold"/>
              </a:rPr>
              <a:t>Represent a multivariate data table as smaller set of variables (summary indices) in order to observe trends, jumps, clusters and outliers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3131" y="404756"/>
            <a:ext cx="17259300" cy="703714"/>
          </a:xfrm>
          <a:prstGeom prst="rect">
            <a:avLst/>
          </a:prstGeom>
        </p:spPr>
        <p:txBody>
          <a:bodyPr anchor="t" rtlCol="false" tIns="0" lIns="0" bIns="0" rIns="0">
            <a:spAutoFit/>
          </a:bodyPr>
          <a:lstStyle/>
          <a:p>
            <a:pPr algn="ctr">
              <a:lnSpc>
                <a:spcPts val="5730"/>
              </a:lnSpc>
            </a:pPr>
            <a:r>
              <a:rPr lang="en-US" sz="4092">
                <a:solidFill>
                  <a:srgbClr val="12229D"/>
                </a:solidFill>
                <a:latin typeface="Open Sans Bold"/>
              </a:rPr>
              <a:t>7. Summary</a:t>
            </a:r>
          </a:p>
        </p:txBody>
      </p:sp>
      <p:sp>
        <p:nvSpPr>
          <p:cNvPr name="TextBox 4" id="4"/>
          <p:cNvSpPr txBox="true"/>
          <p:nvPr/>
        </p:nvSpPr>
        <p:spPr>
          <a:xfrm rot="0">
            <a:off x="514350" y="3055039"/>
            <a:ext cx="17259300" cy="3683179"/>
          </a:xfrm>
          <a:prstGeom prst="rect">
            <a:avLst/>
          </a:prstGeom>
        </p:spPr>
        <p:txBody>
          <a:bodyPr anchor="t" rtlCol="false" tIns="0" lIns="0" bIns="0" rIns="0">
            <a:spAutoFit/>
          </a:bodyPr>
          <a:lstStyle/>
          <a:p>
            <a:pPr algn="ctr">
              <a:lnSpc>
                <a:spcPts val="4890"/>
              </a:lnSpc>
            </a:pPr>
            <a:r>
              <a:rPr lang="en-US" sz="3492">
                <a:solidFill>
                  <a:srgbClr val="000000"/>
                </a:solidFill>
                <a:latin typeface="Open Sans"/>
              </a:rPr>
              <a:t> The analysis looked at age, education, work hours, jobs, and possibly marital status of a group. Most people were aged 25-35, a key time for important choices. Education levels show skills and learning needs. People typically work standard hours in private jobs, which affects their careers. Marital status might matter too. All this info helps give personalized advice for education and job decisions at this important stage of life.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p:nvPr/>
        </p:nvGrpSpPr>
        <p:grpSpPr>
          <a:xfrm rot="5400000">
            <a:off x="12736621" y="4735621"/>
            <a:ext cx="8239125" cy="806232"/>
            <a:chOff x="0" y="0"/>
            <a:chExt cx="1557421" cy="152400"/>
          </a:xfrm>
        </p:grpSpPr>
        <p:sp>
          <p:nvSpPr>
            <p:cNvPr name="Freeform 3" id="3"/>
            <p:cNvSpPr/>
            <p:nvPr/>
          </p:nvSpPr>
          <p:spPr>
            <a:xfrm flipH="false" flipV="false" rot="0">
              <a:off x="0" y="0"/>
              <a:ext cx="1557421" cy="152400"/>
            </a:xfrm>
            <a:custGeom>
              <a:avLst/>
              <a:gdLst/>
              <a:ahLst/>
              <a:cxnLst/>
              <a:rect r="r" b="b" t="t" l="l"/>
              <a:pathLst>
                <a:path h="152400" w="1557421">
                  <a:moveTo>
                    <a:pt x="0" y="0"/>
                  </a:moveTo>
                  <a:lnTo>
                    <a:pt x="1557421" y="0"/>
                  </a:lnTo>
                  <a:lnTo>
                    <a:pt x="1557421" y="152400"/>
                  </a:lnTo>
                  <a:lnTo>
                    <a:pt x="0" y="152400"/>
                  </a:lnTo>
                  <a:close/>
                </a:path>
              </a:pathLst>
            </a:custGeom>
            <a:solidFill>
              <a:srgbClr val="12229D"/>
            </a:solidFill>
          </p:spPr>
        </p:sp>
      </p:grpSp>
      <p:sp>
        <p:nvSpPr>
          <p:cNvPr name="Freeform 4" id="4"/>
          <p:cNvSpPr/>
          <p:nvPr/>
        </p:nvSpPr>
        <p:spPr>
          <a:xfrm flipH="false" flipV="false" rot="-5400000">
            <a:off x="13166184" y="5165184"/>
            <a:ext cx="7366884" cy="819348"/>
          </a:xfrm>
          <a:custGeom>
            <a:avLst/>
            <a:gdLst/>
            <a:ahLst/>
            <a:cxnLst/>
            <a:rect r="r" b="b" t="t" l="l"/>
            <a:pathLst>
              <a:path h="819348" w="7366884">
                <a:moveTo>
                  <a:pt x="0" y="0"/>
                </a:moveTo>
                <a:lnTo>
                  <a:pt x="7366884" y="0"/>
                </a:lnTo>
                <a:lnTo>
                  <a:pt x="7366884" y="819348"/>
                </a:lnTo>
                <a:lnTo>
                  <a:pt x="0" y="819348"/>
                </a:lnTo>
                <a:lnTo>
                  <a:pt x="0" y="0"/>
                </a:lnTo>
                <a:close/>
              </a:path>
            </a:pathLst>
          </a:custGeom>
          <a:blipFill>
            <a:blip r:embed="rId2">
              <a:extLst>
                <a:ext uri="{96DAC541-7B7A-43D3-8B79-37D633B846F1}">
                  <asvg:svgBlip xmlns:asvg="http://schemas.microsoft.com/office/drawing/2016/SVG/main" r:embed="rId3"/>
                </a:ext>
              </a:extLst>
            </a:blip>
            <a:stretch>
              <a:fillRect l="0" t="-730941" r="-411" b="-71878"/>
            </a:stretch>
          </a:blipFill>
        </p:spPr>
      </p:sp>
      <p:sp>
        <p:nvSpPr>
          <p:cNvPr name="Freeform 5" id="5"/>
          <p:cNvSpPr/>
          <p:nvPr/>
        </p:nvSpPr>
        <p:spPr>
          <a:xfrm flipH="false" flipV="false" rot="0">
            <a:off x="512015" y="7505916"/>
            <a:ext cx="2095886" cy="2402162"/>
          </a:xfrm>
          <a:custGeom>
            <a:avLst/>
            <a:gdLst/>
            <a:ahLst/>
            <a:cxnLst/>
            <a:rect r="r" b="b" t="t" l="l"/>
            <a:pathLst>
              <a:path h="2402162" w="2095886">
                <a:moveTo>
                  <a:pt x="0" y="0"/>
                </a:moveTo>
                <a:lnTo>
                  <a:pt x="2095886" y="0"/>
                </a:lnTo>
                <a:lnTo>
                  <a:pt x="2095886" y="2402161"/>
                </a:lnTo>
                <a:lnTo>
                  <a:pt x="0" y="24021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365325" y="1593089"/>
            <a:ext cx="10357910" cy="3195666"/>
          </a:xfrm>
          <a:prstGeom prst="rect">
            <a:avLst/>
          </a:prstGeom>
        </p:spPr>
        <p:txBody>
          <a:bodyPr anchor="t" rtlCol="false" tIns="0" lIns="0" bIns="0" rIns="0">
            <a:spAutoFit/>
          </a:bodyPr>
          <a:lstStyle/>
          <a:p>
            <a:pPr algn="r">
              <a:lnSpc>
                <a:spcPts val="10121"/>
              </a:lnSpc>
            </a:pPr>
            <a:r>
              <a:rPr lang="en-US" sz="7229">
                <a:solidFill>
                  <a:srgbClr val="050A30"/>
                </a:solidFill>
                <a:latin typeface="Poppins Bold"/>
              </a:rPr>
              <a:t>phase 4 :</a:t>
            </a:r>
          </a:p>
          <a:p>
            <a:pPr algn="r">
              <a:lnSpc>
                <a:spcPts val="17924"/>
              </a:lnSpc>
            </a:pPr>
            <a:r>
              <a:rPr lang="en-US" sz="8829">
                <a:solidFill>
                  <a:srgbClr val="12229D"/>
                </a:solidFill>
                <a:latin typeface="Poppins Bold"/>
              </a:rPr>
              <a:t>Model building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87169" y="1622441"/>
            <a:ext cx="14313661" cy="7635859"/>
          </a:xfrm>
          <a:custGeom>
            <a:avLst/>
            <a:gdLst/>
            <a:ahLst/>
            <a:cxnLst/>
            <a:rect r="r" b="b" t="t" l="l"/>
            <a:pathLst>
              <a:path h="7635859" w="14313661">
                <a:moveTo>
                  <a:pt x="0" y="0"/>
                </a:moveTo>
                <a:lnTo>
                  <a:pt x="14313662" y="0"/>
                </a:lnTo>
                <a:lnTo>
                  <a:pt x="14313662" y="7635859"/>
                </a:lnTo>
                <a:lnTo>
                  <a:pt x="0" y="7635859"/>
                </a:lnTo>
                <a:lnTo>
                  <a:pt x="0" y="0"/>
                </a:lnTo>
                <a:close/>
              </a:path>
            </a:pathLst>
          </a:custGeom>
          <a:blipFill>
            <a:blip r:embed="rId4"/>
            <a:stretch>
              <a:fillRect l="0" t="0" r="0" b="0"/>
            </a:stretch>
          </a:blipFill>
        </p:spPr>
      </p:sp>
      <p:sp>
        <p:nvSpPr>
          <p:cNvPr name="TextBox 4" id="4"/>
          <p:cNvSpPr txBox="true"/>
          <p:nvPr/>
        </p:nvSpPr>
        <p:spPr>
          <a:xfrm rot="0">
            <a:off x="443131" y="395231"/>
            <a:ext cx="17259300" cy="927280"/>
          </a:xfrm>
          <a:prstGeom prst="rect">
            <a:avLst/>
          </a:prstGeom>
        </p:spPr>
        <p:txBody>
          <a:bodyPr anchor="t" rtlCol="false" tIns="0" lIns="0" bIns="0" rIns="0">
            <a:spAutoFit/>
          </a:bodyPr>
          <a:lstStyle/>
          <a:p>
            <a:pPr algn="ctr">
              <a:lnSpc>
                <a:spcPts val="7690"/>
              </a:lnSpc>
            </a:pPr>
            <a:r>
              <a:rPr lang="en-US" sz="5492">
                <a:solidFill>
                  <a:srgbClr val="12229D"/>
                </a:solidFill>
                <a:latin typeface="Open Sans Bold"/>
              </a:rPr>
              <a:t>Why Classification?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01507" y="1530118"/>
            <a:ext cx="14484985" cy="7728182"/>
          </a:xfrm>
          <a:custGeom>
            <a:avLst/>
            <a:gdLst/>
            <a:ahLst/>
            <a:cxnLst/>
            <a:rect r="r" b="b" t="t" l="l"/>
            <a:pathLst>
              <a:path h="7728182" w="14484985">
                <a:moveTo>
                  <a:pt x="0" y="0"/>
                </a:moveTo>
                <a:lnTo>
                  <a:pt x="14484986" y="0"/>
                </a:lnTo>
                <a:lnTo>
                  <a:pt x="14484986" y="7728182"/>
                </a:lnTo>
                <a:lnTo>
                  <a:pt x="0" y="7728182"/>
                </a:lnTo>
                <a:lnTo>
                  <a:pt x="0" y="0"/>
                </a:lnTo>
                <a:close/>
              </a:path>
            </a:pathLst>
          </a:custGeom>
          <a:blipFill>
            <a:blip r:embed="rId4"/>
            <a:stretch>
              <a:fillRect l="0" t="0" r="0" b="0"/>
            </a:stretch>
          </a:blipFill>
        </p:spPr>
      </p:sp>
      <p:sp>
        <p:nvSpPr>
          <p:cNvPr name="TextBox 4" id="4"/>
          <p:cNvSpPr txBox="true"/>
          <p:nvPr/>
        </p:nvSpPr>
        <p:spPr>
          <a:xfrm rot="0">
            <a:off x="443131" y="366656"/>
            <a:ext cx="17259300" cy="1005385"/>
          </a:xfrm>
          <a:prstGeom prst="rect">
            <a:avLst/>
          </a:prstGeom>
        </p:spPr>
        <p:txBody>
          <a:bodyPr anchor="t" rtlCol="false" tIns="0" lIns="0" bIns="0" rIns="0">
            <a:spAutoFit/>
          </a:bodyPr>
          <a:lstStyle/>
          <a:p>
            <a:pPr algn="ctr">
              <a:lnSpc>
                <a:spcPts val="8110"/>
              </a:lnSpc>
            </a:pPr>
            <a:r>
              <a:rPr lang="en-US" sz="5792">
                <a:solidFill>
                  <a:srgbClr val="12229D"/>
                </a:solidFill>
                <a:latin typeface="Open Sans Bold"/>
              </a:rPr>
              <a:t>Encoding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87104" y="1605733"/>
            <a:ext cx="11171354" cy="3735069"/>
          </a:xfrm>
          <a:custGeom>
            <a:avLst/>
            <a:gdLst/>
            <a:ahLst/>
            <a:cxnLst/>
            <a:rect r="r" b="b" t="t" l="l"/>
            <a:pathLst>
              <a:path h="3735069" w="11171354">
                <a:moveTo>
                  <a:pt x="0" y="0"/>
                </a:moveTo>
                <a:lnTo>
                  <a:pt x="11171354" y="0"/>
                </a:lnTo>
                <a:lnTo>
                  <a:pt x="11171354" y="3735069"/>
                </a:lnTo>
                <a:lnTo>
                  <a:pt x="0" y="3735069"/>
                </a:lnTo>
                <a:lnTo>
                  <a:pt x="0" y="0"/>
                </a:lnTo>
                <a:close/>
              </a:path>
            </a:pathLst>
          </a:custGeom>
          <a:blipFill>
            <a:blip r:embed="rId4"/>
            <a:stretch>
              <a:fillRect l="0" t="0" r="0" b="0"/>
            </a:stretch>
          </a:blipFill>
        </p:spPr>
      </p:sp>
      <p:sp>
        <p:nvSpPr>
          <p:cNvPr name="Freeform 4" id="4"/>
          <p:cNvSpPr/>
          <p:nvPr/>
        </p:nvSpPr>
        <p:spPr>
          <a:xfrm flipH="false" flipV="false" rot="0">
            <a:off x="2609506" y="6935540"/>
            <a:ext cx="13531807" cy="2908329"/>
          </a:xfrm>
          <a:custGeom>
            <a:avLst/>
            <a:gdLst/>
            <a:ahLst/>
            <a:cxnLst/>
            <a:rect r="r" b="b" t="t" l="l"/>
            <a:pathLst>
              <a:path h="2908329" w="13531807">
                <a:moveTo>
                  <a:pt x="0" y="0"/>
                </a:moveTo>
                <a:lnTo>
                  <a:pt x="13531807" y="0"/>
                </a:lnTo>
                <a:lnTo>
                  <a:pt x="13531807" y="2908329"/>
                </a:lnTo>
                <a:lnTo>
                  <a:pt x="0" y="2908329"/>
                </a:lnTo>
                <a:lnTo>
                  <a:pt x="0" y="0"/>
                </a:lnTo>
                <a:close/>
              </a:path>
            </a:pathLst>
          </a:custGeom>
          <a:blipFill>
            <a:blip r:embed="rId5"/>
            <a:stretch>
              <a:fillRect l="0" t="0" r="0" b="0"/>
            </a:stretch>
          </a:blipFill>
        </p:spPr>
      </p:sp>
      <p:sp>
        <p:nvSpPr>
          <p:cNvPr name="TextBox 5" id="5"/>
          <p:cNvSpPr txBox="true"/>
          <p:nvPr/>
        </p:nvSpPr>
        <p:spPr>
          <a:xfrm rot="0">
            <a:off x="443131" y="366656"/>
            <a:ext cx="17259300" cy="1005385"/>
          </a:xfrm>
          <a:prstGeom prst="rect">
            <a:avLst/>
          </a:prstGeom>
        </p:spPr>
        <p:txBody>
          <a:bodyPr anchor="t" rtlCol="false" tIns="0" lIns="0" bIns="0" rIns="0">
            <a:spAutoFit/>
          </a:bodyPr>
          <a:lstStyle/>
          <a:p>
            <a:pPr algn="ctr">
              <a:lnSpc>
                <a:spcPts val="8110"/>
              </a:lnSpc>
            </a:pPr>
            <a:r>
              <a:rPr lang="en-US" sz="5792">
                <a:solidFill>
                  <a:srgbClr val="12229D"/>
                </a:solidFill>
                <a:latin typeface="Open Sans Bold"/>
              </a:rPr>
              <a:t>Encoding</a:t>
            </a:r>
          </a:p>
        </p:txBody>
      </p:sp>
      <p:sp>
        <p:nvSpPr>
          <p:cNvPr name="TextBox 6" id="6"/>
          <p:cNvSpPr txBox="true"/>
          <p:nvPr/>
        </p:nvSpPr>
        <p:spPr>
          <a:xfrm rot="0">
            <a:off x="265003" y="5455102"/>
            <a:ext cx="17259300" cy="1005385"/>
          </a:xfrm>
          <a:prstGeom prst="rect">
            <a:avLst/>
          </a:prstGeom>
        </p:spPr>
        <p:txBody>
          <a:bodyPr anchor="t" rtlCol="false" tIns="0" lIns="0" bIns="0" rIns="0">
            <a:spAutoFit/>
          </a:bodyPr>
          <a:lstStyle/>
          <a:p>
            <a:pPr algn="ctr">
              <a:lnSpc>
                <a:spcPts val="8110"/>
              </a:lnSpc>
            </a:pPr>
            <a:r>
              <a:rPr lang="en-US" sz="5792">
                <a:solidFill>
                  <a:srgbClr val="12229D"/>
                </a:solidFill>
                <a:latin typeface="Open Sans Bold"/>
              </a:rPr>
              <a:t>Splitting the data</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48303" y="1076325"/>
            <a:ext cx="10791394" cy="9038362"/>
          </a:xfrm>
          <a:custGeom>
            <a:avLst/>
            <a:gdLst/>
            <a:ahLst/>
            <a:cxnLst/>
            <a:rect r="r" b="b" t="t" l="l"/>
            <a:pathLst>
              <a:path h="9038362" w="10791394">
                <a:moveTo>
                  <a:pt x="0" y="0"/>
                </a:moveTo>
                <a:lnTo>
                  <a:pt x="10791394" y="0"/>
                </a:lnTo>
                <a:lnTo>
                  <a:pt x="10791394" y="9038362"/>
                </a:lnTo>
                <a:lnTo>
                  <a:pt x="0" y="9038362"/>
                </a:lnTo>
                <a:lnTo>
                  <a:pt x="0" y="0"/>
                </a:lnTo>
                <a:close/>
              </a:path>
            </a:pathLst>
          </a:custGeom>
          <a:blipFill>
            <a:blip r:embed="rId4"/>
            <a:stretch>
              <a:fillRect l="0" t="0" r="0" b="0"/>
            </a:stretch>
          </a:blipFill>
        </p:spPr>
      </p:sp>
      <p:sp>
        <p:nvSpPr>
          <p:cNvPr name="TextBox 4" id="4"/>
          <p:cNvSpPr txBox="true"/>
          <p:nvPr/>
        </p:nvSpPr>
        <p:spPr>
          <a:xfrm rot="0">
            <a:off x="5647003" y="188412"/>
            <a:ext cx="6879695" cy="926876"/>
          </a:xfrm>
          <a:prstGeom prst="rect">
            <a:avLst/>
          </a:prstGeom>
        </p:spPr>
        <p:txBody>
          <a:bodyPr anchor="t" rtlCol="false" tIns="0" lIns="0" bIns="0" rIns="0">
            <a:spAutoFit/>
          </a:bodyPr>
          <a:lstStyle/>
          <a:p>
            <a:pPr algn="ctr">
              <a:lnSpc>
                <a:spcPts val="7589"/>
              </a:lnSpc>
            </a:pPr>
            <a:r>
              <a:rPr lang="en-US" sz="5421">
                <a:solidFill>
                  <a:srgbClr val="067CC3"/>
                </a:solidFill>
                <a:latin typeface="Canva Sans Bold"/>
              </a:rPr>
              <a:t>Decision Tree model</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90734" y="1231455"/>
            <a:ext cx="7850707" cy="8026845"/>
          </a:xfrm>
          <a:custGeom>
            <a:avLst/>
            <a:gdLst/>
            <a:ahLst/>
            <a:cxnLst/>
            <a:rect r="r" b="b" t="t" l="l"/>
            <a:pathLst>
              <a:path h="8026845" w="7850707">
                <a:moveTo>
                  <a:pt x="0" y="0"/>
                </a:moveTo>
                <a:lnTo>
                  <a:pt x="7850707" y="0"/>
                </a:lnTo>
                <a:lnTo>
                  <a:pt x="7850707" y="8026845"/>
                </a:lnTo>
                <a:lnTo>
                  <a:pt x="0" y="8026845"/>
                </a:lnTo>
                <a:lnTo>
                  <a:pt x="0" y="0"/>
                </a:lnTo>
                <a:close/>
              </a:path>
            </a:pathLst>
          </a:custGeom>
          <a:blipFill>
            <a:blip r:embed="rId4"/>
            <a:stretch>
              <a:fillRect l="0" t="0" r="0" b="0"/>
            </a:stretch>
          </a:blipFill>
        </p:spPr>
      </p:sp>
      <p:sp>
        <p:nvSpPr>
          <p:cNvPr name="TextBox 4" id="4"/>
          <p:cNvSpPr txBox="true"/>
          <p:nvPr/>
        </p:nvSpPr>
        <p:spPr>
          <a:xfrm rot="0">
            <a:off x="3522150" y="188412"/>
            <a:ext cx="11129399" cy="926876"/>
          </a:xfrm>
          <a:prstGeom prst="rect">
            <a:avLst/>
          </a:prstGeom>
        </p:spPr>
        <p:txBody>
          <a:bodyPr anchor="t" rtlCol="false" tIns="0" lIns="0" bIns="0" rIns="0">
            <a:spAutoFit/>
          </a:bodyPr>
          <a:lstStyle/>
          <a:p>
            <a:pPr algn="ctr">
              <a:lnSpc>
                <a:spcPts val="7589"/>
              </a:lnSpc>
            </a:pPr>
            <a:r>
              <a:rPr lang="en-US" sz="5421">
                <a:solidFill>
                  <a:srgbClr val="067CC3"/>
                </a:solidFill>
                <a:latin typeface="Canva Sans Bold"/>
              </a:rPr>
              <a:t>Decision Tree model (Evaluation)</a:t>
            </a:r>
          </a:p>
        </p:txBody>
      </p:sp>
      <p:sp>
        <p:nvSpPr>
          <p:cNvPr name="TextBox 5" id="5"/>
          <p:cNvSpPr txBox="true"/>
          <p:nvPr/>
        </p:nvSpPr>
        <p:spPr>
          <a:xfrm rot="0">
            <a:off x="632832" y="1326940"/>
            <a:ext cx="9159174" cy="7604545"/>
          </a:xfrm>
          <a:prstGeom prst="rect">
            <a:avLst/>
          </a:prstGeom>
        </p:spPr>
        <p:txBody>
          <a:bodyPr anchor="t" rtlCol="false" tIns="0" lIns="0" bIns="0" rIns="0">
            <a:spAutoFit/>
          </a:bodyPr>
          <a:lstStyle/>
          <a:p>
            <a:pPr>
              <a:lnSpc>
                <a:spcPts val="2426"/>
              </a:lnSpc>
            </a:pPr>
            <a:r>
              <a:rPr lang="en-US" sz="1733">
                <a:solidFill>
                  <a:srgbClr val="067CC3"/>
                </a:solidFill>
                <a:latin typeface="Canva Sans Bold"/>
              </a:rPr>
              <a:t>Model Evaluation:</a:t>
            </a:r>
          </a:p>
          <a:p>
            <a:pPr marL="374257" indent="-187129" lvl="1">
              <a:lnSpc>
                <a:spcPts val="2426"/>
              </a:lnSpc>
              <a:buFont typeface="Arial"/>
              <a:buChar char="•"/>
            </a:pPr>
            <a:r>
              <a:rPr lang="en-US" sz="1733">
                <a:solidFill>
                  <a:srgbClr val="067CC3"/>
                </a:solidFill>
                <a:latin typeface="Canva Sans Bold"/>
              </a:rPr>
              <a:t>Accuracy:</a:t>
            </a:r>
            <a:r>
              <a:rPr lang="en-US" sz="1733">
                <a:solidFill>
                  <a:srgbClr val="067CC3"/>
                </a:solidFill>
                <a:latin typeface="Canva Sans"/>
              </a:rPr>
              <a:t> </a:t>
            </a:r>
            <a:r>
              <a:rPr lang="en-US" sz="1733">
                <a:solidFill>
                  <a:srgbClr val="000000"/>
                </a:solidFill>
                <a:latin typeface="Canva Sans"/>
              </a:rPr>
              <a:t>The model achieved an accuracy of approximately 81.02%. This is the proportion of correctly predicted instances out of the total instances in the dataset.</a:t>
            </a:r>
          </a:p>
          <a:p>
            <a:pPr marL="374257" indent="-187129" lvl="1">
              <a:lnSpc>
                <a:spcPts val="2426"/>
              </a:lnSpc>
              <a:buFont typeface="Arial"/>
              <a:buChar char="•"/>
            </a:pPr>
            <a:r>
              <a:rPr lang="en-US" sz="1733">
                <a:solidFill>
                  <a:srgbClr val="067CC3"/>
                </a:solidFill>
                <a:latin typeface="Canva Sans Bold"/>
              </a:rPr>
              <a:t>Classification Report:</a:t>
            </a:r>
          </a:p>
          <a:p>
            <a:pPr marL="748515" indent="-249505" lvl="2">
              <a:lnSpc>
                <a:spcPts val="2426"/>
              </a:lnSpc>
              <a:buFont typeface="Arial"/>
              <a:buChar char="⚬"/>
            </a:pPr>
            <a:r>
              <a:rPr lang="en-US" sz="1733">
                <a:solidFill>
                  <a:srgbClr val="067CC3"/>
                </a:solidFill>
                <a:latin typeface="Canva Sans Bold"/>
              </a:rPr>
              <a:t>Precision (0 class):</a:t>
            </a:r>
            <a:r>
              <a:rPr lang="en-US" sz="1733">
                <a:solidFill>
                  <a:srgbClr val="067CC3"/>
                </a:solidFill>
                <a:latin typeface="Canva Sans"/>
              </a:rPr>
              <a:t> </a:t>
            </a:r>
            <a:r>
              <a:rPr lang="en-US" sz="1733">
                <a:solidFill>
                  <a:srgbClr val="000000"/>
                </a:solidFill>
                <a:latin typeface="Canva Sans"/>
              </a:rPr>
              <a:t>87% - Of all instances predicted as &lt;=50K, 87% actually belong to this class.</a:t>
            </a:r>
          </a:p>
          <a:p>
            <a:pPr marL="748515" indent="-249505" lvl="2">
              <a:lnSpc>
                <a:spcPts val="2426"/>
              </a:lnSpc>
              <a:buFont typeface="Arial"/>
              <a:buChar char="⚬"/>
            </a:pPr>
            <a:r>
              <a:rPr lang="en-US" sz="1733">
                <a:solidFill>
                  <a:srgbClr val="067CC3"/>
                </a:solidFill>
                <a:latin typeface="Canva Sans Bold"/>
              </a:rPr>
              <a:t>Precision (1 class):</a:t>
            </a:r>
            <a:r>
              <a:rPr lang="en-US" sz="1733">
                <a:solidFill>
                  <a:srgbClr val="067CC3"/>
                </a:solidFill>
                <a:latin typeface="Canva Sans"/>
              </a:rPr>
              <a:t> </a:t>
            </a:r>
            <a:r>
              <a:rPr lang="en-US" sz="1733">
                <a:solidFill>
                  <a:srgbClr val="000000"/>
                </a:solidFill>
                <a:latin typeface="Canva Sans"/>
              </a:rPr>
              <a:t>61% - Of all instances predicted as &gt;50K, 61% actually belong to this class.</a:t>
            </a:r>
          </a:p>
          <a:p>
            <a:pPr marL="748515" indent="-249505" lvl="2">
              <a:lnSpc>
                <a:spcPts val="2426"/>
              </a:lnSpc>
              <a:buFont typeface="Arial"/>
              <a:buChar char="⚬"/>
            </a:pPr>
            <a:r>
              <a:rPr lang="en-US" sz="1733">
                <a:solidFill>
                  <a:srgbClr val="067CC3"/>
                </a:solidFill>
                <a:latin typeface="Canva Sans Bold"/>
              </a:rPr>
              <a:t>Recall (0 class):</a:t>
            </a:r>
            <a:r>
              <a:rPr lang="en-US" sz="1733">
                <a:solidFill>
                  <a:srgbClr val="067CC3"/>
                </a:solidFill>
                <a:latin typeface="Canva Sans"/>
              </a:rPr>
              <a:t> </a:t>
            </a:r>
            <a:r>
              <a:rPr lang="en-US" sz="1733">
                <a:solidFill>
                  <a:srgbClr val="000000"/>
                </a:solidFill>
                <a:latin typeface="Canva Sans"/>
              </a:rPr>
              <a:t>88% - Of all instances that are actually &lt;=50K, the model correctly identified 88%.</a:t>
            </a:r>
          </a:p>
          <a:p>
            <a:pPr marL="748515" indent="-249505" lvl="2">
              <a:lnSpc>
                <a:spcPts val="2426"/>
              </a:lnSpc>
              <a:buFont typeface="Arial"/>
              <a:buChar char="⚬"/>
            </a:pPr>
            <a:r>
              <a:rPr lang="en-US" sz="1733">
                <a:solidFill>
                  <a:srgbClr val="067CC3"/>
                </a:solidFill>
                <a:latin typeface="Canva Sans Bold"/>
              </a:rPr>
              <a:t>Recall (1 class):</a:t>
            </a:r>
            <a:r>
              <a:rPr lang="en-US" sz="1733">
                <a:solidFill>
                  <a:srgbClr val="067CC3"/>
                </a:solidFill>
                <a:latin typeface="Canva Sans"/>
              </a:rPr>
              <a:t> </a:t>
            </a:r>
            <a:r>
              <a:rPr lang="en-US" sz="1733">
                <a:solidFill>
                  <a:srgbClr val="000000"/>
                </a:solidFill>
                <a:latin typeface="Canva Sans"/>
              </a:rPr>
              <a:t>59% - Of all instances that are actually &gt;50K, the model correctly identified 59%.</a:t>
            </a:r>
          </a:p>
          <a:p>
            <a:pPr marL="748515" indent="-249505" lvl="2">
              <a:lnSpc>
                <a:spcPts val="2426"/>
              </a:lnSpc>
              <a:buFont typeface="Arial"/>
              <a:buChar char="⚬"/>
            </a:pPr>
            <a:r>
              <a:rPr lang="en-US" sz="1733">
                <a:solidFill>
                  <a:srgbClr val="067CC3"/>
                </a:solidFill>
                <a:latin typeface="Canva Sans Bold"/>
              </a:rPr>
              <a:t>F1-Score:</a:t>
            </a:r>
            <a:r>
              <a:rPr lang="en-US" sz="1733">
                <a:solidFill>
                  <a:srgbClr val="000000"/>
                </a:solidFill>
                <a:latin typeface="Canva Sans"/>
              </a:rPr>
              <a:t> Harmonic mean of precision and recall, with a higher score indicating better model performance.</a:t>
            </a:r>
          </a:p>
          <a:p>
            <a:pPr>
              <a:lnSpc>
                <a:spcPts val="2426"/>
              </a:lnSpc>
            </a:pPr>
            <a:r>
              <a:rPr lang="en-US" sz="1733">
                <a:solidFill>
                  <a:srgbClr val="067CC3"/>
                </a:solidFill>
                <a:latin typeface="Canva Sans Bold"/>
              </a:rPr>
              <a:t>Observations and Discussion:</a:t>
            </a:r>
          </a:p>
          <a:p>
            <a:pPr marL="374257" indent="-187129" lvl="1">
              <a:lnSpc>
                <a:spcPts val="2426"/>
              </a:lnSpc>
              <a:buFont typeface="Arial"/>
              <a:buChar char="•"/>
            </a:pPr>
            <a:r>
              <a:rPr lang="en-US" sz="1733">
                <a:solidFill>
                  <a:srgbClr val="000000"/>
                </a:solidFill>
                <a:latin typeface="Canva Sans"/>
              </a:rPr>
              <a:t>The Decision Tree classifier shows a decent overall accuracy. However, there's a notable difference in performance between the two classes (&lt;=50K and &gt;50K), especially in terms of precision and recall.</a:t>
            </a:r>
          </a:p>
          <a:p>
            <a:pPr marL="374257" indent="-187129" lvl="1">
              <a:lnSpc>
                <a:spcPts val="2426"/>
              </a:lnSpc>
              <a:buFont typeface="Arial"/>
              <a:buChar char="•"/>
            </a:pPr>
            <a:r>
              <a:rPr lang="en-US" sz="1733">
                <a:solidFill>
                  <a:srgbClr val="000000"/>
                </a:solidFill>
                <a:latin typeface="Canva Sans"/>
              </a:rPr>
              <a:t>The model performs better in identifying individuals earning &lt;=50K than those earning &gt;50K.</a:t>
            </a:r>
          </a:p>
          <a:p>
            <a:pPr marL="374257" indent="-187129" lvl="1">
              <a:lnSpc>
                <a:spcPts val="2426"/>
              </a:lnSpc>
              <a:buFont typeface="Arial"/>
              <a:buChar char="•"/>
            </a:pPr>
            <a:r>
              <a:rPr lang="en-US" sz="1733">
                <a:solidFill>
                  <a:srgbClr val="000000"/>
                </a:solidFill>
                <a:latin typeface="Canva Sans"/>
              </a:rPr>
              <a:t>Decision Trees can be prone to overfitting, especially if the tree depth is not controlled. In this case, the model seems to generalize well but may benefit from further tuning or complexity reduction techniques like pruning.</a:t>
            </a:r>
          </a:p>
          <a:p>
            <a:pPr algn="ctr">
              <a:lnSpc>
                <a:spcPts val="242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p:nvPr/>
        </p:nvGrpSpPr>
        <p:grpSpPr>
          <a:xfrm rot="5400000">
            <a:off x="12736621" y="4735621"/>
            <a:ext cx="8239125" cy="806232"/>
            <a:chOff x="0" y="0"/>
            <a:chExt cx="1557421" cy="152400"/>
          </a:xfrm>
        </p:grpSpPr>
        <p:sp>
          <p:nvSpPr>
            <p:cNvPr name="Freeform 3" id="3"/>
            <p:cNvSpPr/>
            <p:nvPr/>
          </p:nvSpPr>
          <p:spPr>
            <a:xfrm flipH="false" flipV="false" rot="0">
              <a:off x="0" y="0"/>
              <a:ext cx="1557421" cy="152400"/>
            </a:xfrm>
            <a:custGeom>
              <a:avLst/>
              <a:gdLst/>
              <a:ahLst/>
              <a:cxnLst/>
              <a:rect r="r" b="b" t="t" l="l"/>
              <a:pathLst>
                <a:path h="152400" w="1557421">
                  <a:moveTo>
                    <a:pt x="0" y="0"/>
                  </a:moveTo>
                  <a:lnTo>
                    <a:pt x="1557421" y="0"/>
                  </a:lnTo>
                  <a:lnTo>
                    <a:pt x="1557421" y="152400"/>
                  </a:lnTo>
                  <a:lnTo>
                    <a:pt x="0" y="152400"/>
                  </a:lnTo>
                  <a:close/>
                </a:path>
              </a:pathLst>
            </a:custGeom>
            <a:solidFill>
              <a:srgbClr val="12229D"/>
            </a:solidFill>
          </p:spPr>
        </p:sp>
      </p:grpSp>
      <p:sp>
        <p:nvSpPr>
          <p:cNvPr name="Freeform 4" id="4"/>
          <p:cNvSpPr/>
          <p:nvPr/>
        </p:nvSpPr>
        <p:spPr>
          <a:xfrm flipH="false" flipV="false" rot="-5400000">
            <a:off x="13166184" y="5165184"/>
            <a:ext cx="7366884" cy="819348"/>
          </a:xfrm>
          <a:custGeom>
            <a:avLst/>
            <a:gdLst/>
            <a:ahLst/>
            <a:cxnLst/>
            <a:rect r="r" b="b" t="t" l="l"/>
            <a:pathLst>
              <a:path h="819348" w="7366884">
                <a:moveTo>
                  <a:pt x="0" y="0"/>
                </a:moveTo>
                <a:lnTo>
                  <a:pt x="7366884" y="0"/>
                </a:lnTo>
                <a:lnTo>
                  <a:pt x="7366884" y="819348"/>
                </a:lnTo>
                <a:lnTo>
                  <a:pt x="0" y="819348"/>
                </a:lnTo>
                <a:lnTo>
                  <a:pt x="0" y="0"/>
                </a:lnTo>
                <a:close/>
              </a:path>
            </a:pathLst>
          </a:custGeom>
          <a:blipFill>
            <a:blip r:embed="rId2">
              <a:extLst>
                <a:ext uri="{96DAC541-7B7A-43D3-8B79-37D633B846F1}">
                  <asvg:svgBlip xmlns:asvg="http://schemas.microsoft.com/office/drawing/2016/SVG/main" r:embed="rId3"/>
                </a:ext>
              </a:extLst>
            </a:blip>
            <a:stretch>
              <a:fillRect l="0" t="-730941" r="-411" b="-71878"/>
            </a:stretch>
          </a:blipFill>
        </p:spPr>
      </p:sp>
      <p:sp>
        <p:nvSpPr>
          <p:cNvPr name="Freeform 5" id="5"/>
          <p:cNvSpPr/>
          <p:nvPr/>
        </p:nvSpPr>
        <p:spPr>
          <a:xfrm flipH="false" flipV="false" rot="0">
            <a:off x="419511" y="6421962"/>
            <a:ext cx="3540129" cy="3379214"/>
          </a:xfrm>
          <a:custGeom>
            <a:avLst/>
            <a:gdLst/>
            <a:ahLst/>
            <a:cxnLst/>
            <a:rect r="r" b="b" t="t" l="l"/>
            <a:pathLst>
              <a:path h="3379214" w="3540129">
                <a:moveTo>
                  <a:pt x="0" y="0"/>
                </a:moveTo>
                <a:lnTo>
                  <a:pt x="3540129" y="0"/>
                </a:lnTo>
                <a:lnTo>
                  <a:pt x="3540129" y="3379214"/>
                </a:lnTo>
                <a:lnTo>
                  <a:pt x="0" y="3379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110764" y="1593089"/>
            <a:ext cx="8612471" cy="3195666"/>
          </a:xfrm>
          <a:prstGeom prst="rect">
            <a:avLst/>
          </a:prstGeom>
        </p:spPr>
        <p:txBody>
          <a:bodyPr anchor="t" rtlCol="false" tIns="0" lIns="0" bIns="0" rIns="0">
            <a:spAutoFit/>
          </a:bodyPr>
          <a:lstStyle/>
          <a:p>
            <a:pPr algn="r">
              <a:lnSpc>
                <a:spcPts val="10121"/>
              </a:lnSpc>
            </a:pPr>
            <a:r>
              <a:rPr lang="en-US" sz="7229">
                <a:solidFill>
                  <a:srgbClr val="050A30"/>
                </a:solidFill>
                <a:latin typeface="Poppins Bold"/>
              </a:rPr>
              <a:t>phase1 :</a:t>
            </a:r>
          </a:p>
          <a:p>
            <a:pPr algn="r">
              <a:lnSpc>
                <a:spcPts val="17924"/>
              </a:lnSpc>
            </a:pPr>
            <a:r>
              <a:rPr lang="en-US" sz="8829">
                <a:solidFill>
                  <a:srgbClr val="12229D"/>
                </a:solidFill>
                <a:latin typeface="Poppins Bold"/>
              </a:rPr>
              <a:t>Discovery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2198287" y="4695825"/>
            <a:ext cx="12198455" cy="4747830"/>
          </a:xfrm>
          <a:custGeom>
            <a:avLst/>
            <a:gdLst/>
            <a:ahLst/>
            <a:cxnLst/>
            <a:rect r="r" b="b" t="t" l="l"/>
            <a:pathLst>
              <a:path h="4747830" w="12198455">
                <a:moveTo>
                  <a:pt x="0" y="0"/>
                </a:moveTo>
                <a:lnTo>
                  <a:pt x="12198455" y="0"/>
                </a:lnTo>
                <a:lnTo>
                  <a:pt x="12198455" y="4747830"/>
                </a:lnTo>
                <a:lnTo>
                  <a:pt x="0" y="4747830"/>
                </a:lnTo>
                <a:lnTo>
                  <a:pt x="0" y="0"/>
                </a:lnTo>
                <a:close/>
              </a:path>
            </a:pathLst>
          </a:custGeom>
          <a:blipFill>
            <a:blip r:embed="rId2"/>
            <a:stretch>
              <a:fillRect l="0" t="0" r="0" b="0"/>
            </a:stretch>
          </a:blipFill>
        </p:spPr>
      </p:sp>
      <p:sp>
        <p:nvSpPr>
          <p:cNvPr name="TextBox 3" id="3"/>
          <p:cNvSpPr txBox="true"/>
          <p:nvPr/>
        </p:nvSpPr>
        <p:spPr>
          <a:xfrm rot="0">
            <a:off x="514350" y="1936620"/>
            <a:ext cx="17259300" cy="2405799"/>
          </a:xfrm>
          <a:prstGeom prst="rect">
            <a:avLst/>
          </a:prstGeom>
        </p:spPr>
        <p:txBody>
          <a:bodyPr anchor="t" rtlCol="false" tIns="0" lIns="0" bIns="0" rIns="0">
            <a:spAutoFit/>
          </a:bodyPr>
          <a:lstStyle/>
          <a:p>
            <a:pPr>
              <a:lnSpc>
                <a:spcPts val="3896"/>
              </a:lnSpc>
            </a:pPr>
            <a:r>
              <a:rPr lang="en-US" sz="2783">
                <a:solidFill>
                  <a:srgbClr val="050A30"/>
                </a:solidFill>
                <a:latin typeface="Canva Sans"/>
              </a:rPr>
              <a:t>Random Forest is a machine learning technique that builds multiple decision trees and combines their predictions to improve accuracy and prevent overfitting. By using random subsets of the dataset and features, it creates a robust model suitable for classification and regression tasks in diverse fields like finance and healthcare. Its simplicity, scalability, and effectiveness make it a popular choice in practical applications.</a:t>
            </a:r>
          </a:p>
        </p:txBody>
      </p:sp>
      <p:sp>
        <p:nvSpPr>
          <p:cNvPr name="TextBox 4" id="4"/>
          <p:cNvSpPr txBox="true"/>
          <p:nvPr/>
        </p:nvSpPr>
        <p:spPr>
          <a:xfrm rot="0">
            <a:off x="5356877" y="130399"/>
            <a:ext cx="7574246" cy="926876"/>
          </a:xfrm>
          <a:prstGeom prst="rect">
            <a:avLst/>
          </a:prstGeom>
        </p:spPr>
        <p:txBody>
          <a:bodyPr anchor="t" rtlCol="false" tIns="0" lIns="0" bIns="0" rIns="0">
            <a:spAutoFit/>
          </a:bodyPr>
          <a:lstStyle/>
          <a:p>
            <a:pPr algn="ctr">
              <a:lnSpc>
                <a:spcPts val="7589"/>
              </a:lnSpc>
            </a:pPr>
            <a:r>
              <a:rPr lang="en-US" sz="5421">
                <a:solidFill>
                  <a:srgbClr val="067CC3"/>
                </a:solidFill>
                <a:latin typeface="Canva Sans Bold"/>
              </a:rPr>
              <a:t>Random Forest model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240839"/>
            <a:ext cx="8541943" cy="5805323"/>
          </a:xfrm>
          <a:custGeom>
            <a:avLst/>
            <a:gdLst/>
            <a:ahLst/>
            <a:cxnLst/>
            <a:rect r="r" b="b" t="t" l="l"/>
            <a:pathLst>
              <a:path h="5805323" w="8541943">
                <a:moveTo>
                  <a:pt x="0" y="0"/>
                </a:moveTo>
                <a:lnTo>
                  <a:pt x="8541943" y="0"/>
                </a:lnTo>
                <a:lnTo>
                  <a:pt x="8541943" y="5805322"/>
                </a:lnTo>
                <a:lnTo>
                  <a:pt x="0" y="5805322"/>
                </a:lnTo>
                <a:lnTo>
                  <a:pt x="0" y="0"/>
                </a:lnTo>
                <a:close/>
              </a:path>
            </a:pathLst>
          </a:custGeom>
          <a:blipFill>
            <a:blip r:embed="rId2"/>
            <a:stretch>
              <a:fillRect l="-2217" t="0" r="-26808" b="0"/>
            </a:stretch>
          </a:blipFill>
        </p:spPr>
      </p:sp>
      <p:sp>
        <p:nvSpPr>
          <p:cNvPr name="TextBox 3" id="3"/>
          <p:cNvSpPr txBox="true"/>
          <p:nvPr/>
        </p:nvSpPr>
        <p:spPr>
          <a:xfrm rot="0">
            <a:off x="299339" y="1751891"/>
            <a:ext cx="8844661" cy="7430555"/>
          </a:xfrm>
          <a:prstGeom prst="rect">
            <a:avLst/>
          </a:prstGeom>
        </p:spPr>
        <p:txBody>
          <a:bodyPr anchor="t" rtlCol="false" tIns="0" lIns="0" bIns="0" rIns="0">
            <a:spAutoFit/>
          </a:bodyPr>
          <a:lstStyle/>
          <a:p>
            <a:pPr>
              <a:lnSpc>
                <a:spcPts val="2566"/>
              </a:lnSpc>
            </a:pPr>
            <a:r>
              <a:rPr lang="en-US" sz="1833">
                <a:solidFill>
                  <a:srgbClr val="067CC3"/>
                </a:solidFill>
                <a:latin typeface="Canva Sans Bold"/>
              </a:rPr>
              <a:t>Model Evaluation</a:t>
            </a:r>
          </a:p>
          <a:p>
            <a:pPr marL="395847" indent="-197923" lvl="1">
              <a:lnSpc>
                <a:spcPts val="2566"/>
              </a:lnSpc>
              <a:buFont typeface="Arial"/>
              <a:buChar char="•"/>
            </a:pPr>
            <a:r>
              <a:rPr lang="en-US" sz="1833">
                <a:solidFill>
                  <a:srgbClr val="1986CF"/>
                </a:solidFill>
                <a:latin typeface="Canva Sans Bold"/>
              </a:rPr>
              <a:t>Accuracy</a:t>
            </a:r>
            <a:r>
              <a:rPr lang="en-US" sz="1833">
                <a:solidFill>
                  <a:srgbClr val="050A30"/>
                </a:solidFill>
                <a:latin typeface="Canva Sans Bold"/>
              </a:rPr>
              <a:t>: </a:t>
            </a:r>
            <a:r>
              <a:rPr lang="en-US" sz="1833">
                <a:solidFill>
                  <a:srgbClr val="050A30"/>
                </a:solidFill>
                <a:latin typeface="Canva Sans"/>
              </a:rPr>
              <a:t>The model achieved an accuracy of approximately 84.55%. This shows an improvement over the Decision Tree model.</a:t>
            </a:r>
          </a:p>
          <a:p>
            <a:pPr marL="395847" indent="-197923" lvl="1">
              <a:lnSpc>
                <a:spcPts val="2566"/>
              </a:lnSpc>
              <a:buFont typeface="Arial"/>
              <a:buChar char="•"/>
            </a:pPr>
            <a:r>
              <a:rPr lang="en-US" sz="1833">
                <a:solidFill>
                  <a:srgbClr val="067CC3"/>
                </a:solidFill>
                <a:latin typeface="Canva Sans Bold"/>
              </a:rPr>
              <a:t>Classification Report</a:t>
            </a:r>
            <a:r>
              <a:rPr lang="en-US" sz="1833">
                <a:solidFill>
                  <a:srgbClr val="050A30"/>
                </a:solidFill>
                <a:latin typeface="Canva Sans Bold"/>
              </a:rPr>
              <a:t>:</a:t>
            </a:r>
          </a:p>
          <a:p>
            <a:pPr marL="791693" indent="-263898" lvl="2">
              <a:lnSpc>
                <a:spcPts val="2566"/>
              </a:lnSpc>
              <a:buFont typeface="Arial"/>
              <a:buChar char="⚬"/>
            </a:pPr>
            <a:r>
              <a:rPr lang="en-US" sz="1833">
                <a:solidFill>
                  <a:srgbClr val="067CC3"/>
                </a:solidFill>
                <a:latin typeface="Canva Sans Bold"/>
              </a:rPr>
              <a:t>Precision (0 class):</a:t>
            </a:r>
            <a:r>
              <a:rPr lang="en-US" sz="1833">
                <a:solidFill>
                  <a:srgbClr val="050A30"/>
                </a:solidFill>
                <a:latin typeface="Canva Sans"/>
              </a:rPr>
              <a:t> 88% - Higher precision for the &lt;=50K class compared to the Decision Tree.</a:t>
            </a:r>
          </a:p>
          <a:p>
            <a:pPr marL="791693" indent="-263898" lvl="2">
              <a:lnSpc>
                <a:spcPts val="2566"/>
              </a:lnSpc>
              <a:buFont typeface="Arial"/>
              <a:buChar char="⚬"/>
            </a:pPr>
            <a:r>
              <a:rPr lang="en-US" sz="1833">
                <a:solidFill>
                  <a:srgbClr val="067CC3"/>
                </a:solidFill>
                <a:latin typeface="Canva Sans Bold"/>
              </a:rPr>
              <a:t>Precision (1 class): </a:t>
            </a:r>
            <a:r>
              <a:rPr lang="en-US" sz="1833">
                <a:solidFill>
                  <a:srgbClr val="050A30"/>
                </a:solidFill>
                <a:latin typeface="Canva Sans"/>
              </a:rPr>
              <a:t>71% - Improved precision for the &gt;50K class.</a:t>
            </a:r>
          </a:p>
          <a:p>
            <a:pPr marL="791693" indent="-263898" lvl="2">
              <a:lnSpc>
                <a:spcPts val="2566"/>
              </a:lnSpc>
              <a:buFont typeface="Arial"/>
              <a:buChar char="⚬"/>
            </a:pPr>
            <a:r>
              <a:rPr lang="en-US" sz="1833">
                <a:solidFill>
                  <a:srgbClr val="067CC3"/>
                </a:solidFill>
                <a:latin typeface="Canva Sans Bold"/>
              </a:rPr>
              <a:t>Recall (0 class):</a:t>
            </a:r>
            <a:r>
              <a:rPr lang="en-US" sz="1833">
                <a:solidFill>
                  <a:srgbClr val="050A30"/>
                </a:solidFill>
                <a:latin typeface="Canva Sans"/>
              </a:rPr>
              <a:t> 92% - A higher recall rate for the &lt;=50K class.</a:t>
            </a:r>
          </a:p>
          <a:p>
            <a:pPr marL="791693" indent="-263898" lvl="2">
              <a:lnSpc>
                <a:spcPts val="2566"/>
              </a:lnSpc>
              <a:buFont typeface="Arial"/>
              <a:buChar char="⚬"/>
            </a:pPr>
            <a:r>
              <a:rPr lang="en-US" sz="1833">
                <a:solidFill>
                  <a:srgbClr val="067CC3"/>
                </a:solidFill>
                <a:latin typeface="Canva Sans Bold"/>
              </a:rPr>
              <a:t>Recall (1 class):</a:t>
            </a:r>
            <a:r>
              <a:rPr lang="en-US" sz="1833">
                <a:solidFill>
                  <a:srgbClr val="050A30"/>
                </a:solidFill>
                <a:latin typeface="Canva Sans"/>
              </a:rPr>
              <a:t> 62% - Similar recall rate for the &gt;50K class as the Decision Tree.</a:t>
            </a:r>
          </a:p>
          <a:p>
            <a:pPr marL="791693" indent="-263898" lvl="2">
              <a:lnSpc>
                <a:spcPts val="2566"/>
              </a:lnSpc>
              <a:buFont typeface="Arial"/>
              <a:buChar char="⚬"/>
            </a:pPr>
            <a:r>
              <a:rPr lang="en-US" sz="1833">
                <a:solidFill>
                  <a:srgbClr val="067CC3"/>
                </a:solidFill>
                <a:latin typeface="Canva Sans Bold"/>
              </a:rPr>
              <a:t>F1-Score: </a:t>
            </a:r>
            <a:r>
              <a:rPr lang="en-US" sz="1833">
                <a:solidFill>
                  <a:srgbClr val="050A30"/>
                </a:solidFill>
                <a:latin typeface="Canva Sans"/>
              </a:rPr>
              <a:t>Generally, the F1-scores for both classes have improved compared to the Decision Tree model.</a:t>
            </a:r>
          </a:p>
          <a:p>
            <a:pPr>
              <a:lnSpc>
                <a:spcPts val="2566"/>
              </a:lnSpc>
            </a:pPr>
            <a:r>
              <a:rPr lang="en-US" sz="1833">
                <a:solidFill>
                  <a:srgbClr val="067CC3"/>
                </a:solidFill>
                <a:latin typeface="Canva Sans Bold"/>
              </a:rPr>
              <a:t>Observations and Discussion</a:t>
            </a:r>
            <a:r>
              <a:rPr lang="en-US" sz="1833">
                <a:solidFill>
                  <a:srgbClr val="050A30"/>
                </a:solidFill>
                <a:latin typeface="Canva Sans Bold"/>
              </a:rPr>
              <a:t>:</a:t>
            </a:r>
          </a:p>
          <a:p>
            <a:pPr marL="395847" indent="-197923" lvl="1">
              <a:lnSpc>
                <a:spcPts val="2566"/>
              </a:lnSpc>
              <a:buFont typeface="Arial"/>
              <a:buChar char="•"/>
            </a:pPr>
            <a:r>
              <a:rPr lang="en-US" sz="1833">
                <a:solidFill>
                  <a:srgbClr val="050A30"/>
                </a:solidFill>
                <a:latin typeface="Canva Sans"/>
              </a:rPr>
              <a:t>The Random Forest classifier shows a significant improvement in overall accuracy and precision for both classes.</a:t>
            </a:r>
          </a:p>
          <a:p>
            <a:pPr marL="395847" indent="-197923" lvl="1">
              <a:lnSpc>
                <a:spcPts val="2566"/>
              </a:lnSpc>
              <a:buFont typeface="Arial"/>
              <a:buChar char="•"/>
            </a:pPr>
            <a:r>
              <a:rPr lang="en-US" sz="1833">
                <a:solidFill>
                  <a:srgbClr val="050A30"/>
                </a:solidFill>
                <a:latin typeface="Canva Sans"/>
              </a:rPr>
              <a:t>The model's ability to correctly identify individuals in the &gt;50K class has improved without a substantial loss in recall.</a:t>
            </a:r>
          </a:p>
          <a:p>
            <a:pPr marL="395847" indent="-197923" lvl="1">
              <a:lnSpc>
                <a:spcPts val="2566"/>
              </a:lnSpc>
              <a:buFont typeface="Arial"/>
              <a:buChar char="•"/>
            </a:pPr>
            <a:r>
              <a:rPr lang="en-US" sz="1833">
                <a:solidFill>
                  <a:srgbClr val="050A30"/>
                </a:solidFill>
                <a:latin typeface="Canva Sans"/>
              </a:rPr>
              <a:t>Random Forest, being an ensemble of decision trees, reduces the risk of overfitting and typically performs better on unseen data.</a:t>
            </a:r>
          </a:p>
          <a:p>
            <a:pPr marL="395847" indent="-197923" lvl="1">
              <a:lnSpc>
                <a:spcPts val="2566"/>
              </a:lnSpc>
              <a:buFont typeface="Arial"/>
              <a:buChar char="•"/>
            </a:pPr>
            <a:r>
              <a:rPr lang="en-US" sz="1833">
                <a:solidFill>
                  <a:srgbClr val="050A30"/>
                </a:solidFill>
                <a:latin typeface="Canva Sans"/>
              </a:rPr>
              <a:t>The improvement in performance metrics indicates that the ensemble approach of Random Forest is more effective for this dataset.</a:t>
            </a:r>
          </a:p>
          <a:p>
            <a:pPr algn="ctr">
              <a:lnSpc>
                <a:spcPts val="2566"/>
              </a:lnSpc>
            </a:pPr>
          </a:p>
          <a:p>
            <a:pPr algn="ctr">
              <a:lnSpc>
                <a:spcPts val="2566"/>
              </a:lnSpc>
            </a:pPr>
          </a:p>
        </p:txBody>
      </p:sp>
      <p:sp>
        <p:nvSpPr>
          <p:cNvPr name="TextBox 4" id="4"/>
          <p:cNvSpPr txBox="true"/>
          <p:nvPr/>
        </p:nvSpPr>
        <p:spPr>
          <a:xfrm rot="0">
            <a:off x="3256064" y="188412"/>
            <a:ext cx="11661572" cy="926876"/>
          </a:xfrm>
          <a:prstGeom prst="rect">
            <a:avLst/>
          </a:prstGeom>
        </p:spPr>
        <p:txBody>
          <a:bodyPr anchor="t" rtlCol="false" tIns="0" lIns="0" bIns="0" rIns="0">
            <a:spAutoFit/>
          </a:bodyPr>
          <a:lstStyle/>
          <a:p>
            <a:pPr algn="ctr">
              <a:lnSpc>
                <a:spcPts val="7589"/>
              </a:lnSpc>
            </a:pPr>
            <a:r>
              <a:rPr lang="en-US" sz="5421">
                <a:solidFill>
                  <a:srgbClr val="067CC3"/>
                </a:solidFill>
                <a:latin typeface="Canva Sans Bold"/>
              </a:rPr>
              <a:t>Random Forest model (Evaluation)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8614752" y="2043735"/>
            <a:ext cx="8972178" cy="5808463"/>
          </a:xfrm>
          <a:custGeom>
            <a:avLst/>
            <a:gdLst/>
            <a:ahLst/>
            <a:cxnLst/>
            <a:rect r="r" b="b" t="t" l="l"/>
            <a:pathLst>
              <a:path h="5808463" w="8972178">
                <a:moveTo>
                  <a:pt x="0" y="0"/>
                </a:moveTo>
                <a:lnTo>
                  <a:pt x="8972178" y="0"/>
                </a:lnTo>
                <a:lnTo>
                  <a:pt x="8972178" y="5808464"/>
                </a:lnTo>
                <a:lnTo>
                  <a:pt x="0" y="5808464"/>
                </a:lnTo>
                <a:lnTo>
                  <a:pt x="0" y="0"/>
                </a:lnTo>
                <a:close/>
              </a:path>
            </a:pathLst>
          </a:custGeom>
          <a:blipFill>
            <a:blip r:embed="rId2"/>
            <a:stretch>
              <a:fillRect l="-1275" t="0" r="-12112" b="-7586"/>
            </a:stretch>
          </a:blipFill>
        </p:spPr>
      </p:sp>
      <p:sp>
        <p:nvSpPr>
          <p:cNvPr name="TextBox 3" id="3"/>
          <p:cNvSpPr txBox="true"/>
          <p:nvPr/>
        </p:nvSpPr>
        <p:spPr>
          <a:xfrm rot="0">
            <a:off x="5803659" y="188412"/>
            <a:ext cx="6566382" cy="926876"/>
          </a:xfrm>
          <a:prstGeom prst="rect">
            <a:avLst/>
          </a:prstGeom>
        </p:spPr>
        <p:txBody>
          <a:bodyPr anchor="t" rtlCol="false" tIns="0" lIns="0" bIns="0" rIns="0">
            <a:spAutoFit/>
          </a:bodyPr>
          <a:lstStyle/>
          <a:p>
            <a:pPr algn="ctr">
              <a:lnSpc>
                <a:spcPts val="7589"/>
              </a:lnSpc>
            </a:pPr>
            <a:r>
              <a:rPr lang="en-US" sz="5421">
                <a:solidFill>
                  <a:srgbClr val="067CC3"/>
                </a:solidFill>
                <a:latin typeface="Canva Sans Bold"/>
              </a:rPr>
              <a:t>Naive Bayes model </a:t>
            </a:r>
          </a:p>
        </p:txBody>
      </p:sp>
      <p:sp>
        <p:nvSpPr>
          <p:cNvPr name="TextBox 4" id="4"/>
          <p:cNvSpPr txBox="true"/>
          <p:nvPr/>
        </p:nvSpPr>
        <p:spPr>
          <a:xfrm rot="0">
            <a:off x="356489" y="1751891"/>
            <a:ext cx="7987783" cy="6690145"/>
          </a:xfrm>
          <a:prstGeom prst="rect">
            <a:avLst/>
          </a:prstGeom>
        </p:spPr>
        <p:txBody>
          <a:bodyPr anchor="t" rtlCol="false" tIns="0" lIns="0" bIns="0" rIns="0">
            <a:spAutoFit/>
          </a:bodyPr>
          <a:lstStyle/>
          <a:p>
            <a:pPr>
              <a:lnSpc>
                <a:spcPts val="2426"/>
              </a:lnSpc>
            </a:pPr>
            <a:r>
              <a:rPr lang="en-US" sz="1733">
                <a:solidFill>
                  <a:srgbClr val="067CC3"/>
                </a:solidFill>
                <a:latin typeface="Canva Sans Bold"/>
              </a:rPr>
              <a:t>Model Evaluation:</a:t>
            </a:r>
          </a:p>
          <a:p>
            <a:pPr marL="374257" indent="-187129" lvl="1">
              <a:lnSpc>
                <a:spcPts val="2426"/>
              </a:lnSpc>
              <a:buFont typeface="Arial"/>
              <a:buChar char="•"/>
            </a:pPr>
            <a:r>
              <a:rPr lang="en-US" sz="1733">
                <a:solidFill>
                  <a:srgbClr val="067CC3"/>
                </a:solidFill>
                <a:latin typeface="Canva Sans Bold"/>
              </a:rPr>
              <a:t>Accuracy:</a:t>
            </a:r>
            <a:r>
              <a:rPr lang="en-US" sz="1733">
                <a:solidFill>
                  <a:srgbClr val="067CC3"/>
                </a:solidFill>
                <a:latin typeface="Canva Sans"/>
              </a:rPr>
              <a:t> </a:t>
            </a:r>
            <a:r>
              <a:rPr lang="en-US" sz="1733">
                <a:solidFill>
                  <a:srgbClr val="000000"/>
                </a:solidFill>
                <a:latin typeface="Canva Sans"/>
              </a:rPr>
              <a:t>The model achieved an accuracy of approximately 84.22%. This is slightly lower than the Decision Tree and notably lower than the Random Forest model.</a:t>
            </a:r>
          </a:p>
          <a:p>
            <a:pPr marL="374257" indent="-187129" lvl="1">
              <a:lnSpc>
                <a:spcPts val="2426"/>
              </a:lnSpc>
              <a:buFont typeface="Arial"/>
              <a:buChar char="•"/>
            </a:pPr>
            <a:r>
              <a:rPr lang="en-US" sz="1733">
                <a:solidFill>
                  <a:srgbClr val="067CC3"/>
                </a:solidFill>
                <a:latin typeface="Canva Sans Bold"/>
              </a:rPr>
              <a:t>Classification Report:</a:t>
            </a:r>
          </a:p>
          <a:p>
            <a:pPr marL="748515" indent="-249505" lvl="2">
              <a:lnSpc>
                <a:spcPts val="2426"/>
              </a:lnSpc>
              <a:buFont typeface="Arial"/>
              <a:buChar char="⚬"/>
            </a:pPr>
            <a:r>
              <a:rPr lang="en-US" sz="1733">
                <a:solidFill>
                  <a:srgbClr val="067CC3"/>
                </a:solidFill>
                <a:latin typeface="Canva Sans Bold"/>
              </a:rPr>
              <a:t>Precision (0 class): </a:t>
            </a:r>
            <a:r>
              <a:rPr lang="en-US" sz="1733">
                <a:solidFill>
                  <a:srgbClr val="000000"/>
                </a:solidFill>
                <a:latin typeface="Canva Sans"/>
              </a:rPr>
              <a:t>90% - Indicates the proportion of actual &lt;=50K among those predicted as &lt;=50K.</a:t>
            </a:r>
          </a:p>
          <a:p>
            <a:pPr marL="748515" indent="-249505" lvl="2">
              <a:lnSpc>
                <a:spcPts val="2426"/>
              </a:lnSpc>
              <a:buFont typeface="Arial"/>
              <a:buChar char="⚬"/>
            </a:pPr>
            <a:r>
              <a:rPr lang="en-US" sz="1733">
                <a:solidFill>
                  <a:srgbClr val="067CC3"/>
                </a:solidFill>
                <a:latin typeface="Canva Sans Bold"/>
              </a:rPr>
              <a:t>Precision (1 class):</a:t>
            </a:r>
            <a:r>
              <a:rPr lang="en-US" sz="1733">
                <a:solidFill>
                  <a:srgbClr val="000000"/>
                </a:solidFill>
                <a:latin typeface="Canva Sans"/>
              </a:rPr>
              <a:t> 67% - Indicates the proportion of actual &gt;50K among those predicted as &gt;50K.</a:t>
            </a:r>
          </a:p>
          <a:p>
            <a:pPr marL="748515" indent="-249505" lvl="2">
              <a:lnSpc>
                <a:spcPts val="2426"/>
              </a:lnSpc>
              <a:buFont typeface="Arial"/>
              <a:buChar char="⚬"/>
            </a:pPr>
            <a:r>
              <a:rPr lang="en-US" sz="1733">
                <a:solidFill>
                  <a:srgbClr val="067CC3"/>
                </a:solidFill>
                <a:latin typeface="Canva Sans Bold"/>
              </a:rPr>
              <a:t>Recall (0 class): </a:t>
            </a:r>
            <a:r>
              <a:rPr lang="en-US" sz="1733">
                <a:solidFill>
                  <a:srgbClr val="000000"/>
                </a:solidFill>
                <a:latin typeface="Canva Sans"/>
              </a:rPr>
              <a:t>90% - High recall rate for the &lt;=50K class.</a:t>
            </a:r>
          </a:p>
          <a:p>
            <a:pPr marL="748515" indent="-249505" lvl="2">
              <a:lnSpc>
                <a:spcPts val="2426"/>
              </a:lnSpc>
              <a:buFont typeface="Arial"/>
              <a:buChar char="⚬"/>
            </a:pPr>
            <a:r>
              <a:rPr lang="en-US" sz="1733">
                <a:solidFill>
                  <a:srgbClr val="067CC3"/>
                </a:solidFill>
                <a:latin typeface="Canva Sans Bold"/>
              </a:rPr>
              <a:t>Recall (1 class):</a:t>
            </a:r>
            <a:r>
              <a:rPr lang="en-US" sz="1733">
                <a:solidFill>
                  <a:srgbClr val="000000"/>
                </a:solidFill>
                <a:latin typeface="Canva Sans"/>
              </a:rPr>
              <a:t> 67% - High recall rate for the &gt;50K class.</a:t>
            </a:r>
          </a:p>
          <a:p>
            <a:pPr marL="748515" indent="-249505" lvl="2">
              <a:lnSpc>
                <a:spcPts val="2426"/>
              </a:lnSpc>
              <a:buFont typeface="Arial"/>
              <a:buChar char="⚬"/>
            </a:pPr>
            <a:r>
              <a:rPr lang="en-US" sz="1733">
                <a:solidFill>
                  <a:srgbClr val="067CC3"/>
                </a:solidFill>
                <a:latin typeface="Canva Sans Bold"/>
              </a:rPr>
              <a:t>F1-Score:</a:t>
            </a:r>
            <a:r>
              <a:rPr lang="en-US" sz="1733">
                <a:solidFill>
                  <a:srgbClr val="000000"/>
                </a:solidFill>
                <a:latin typeface="Canva Sans"/>
              </a:rPr>
              <a:t> The F1-scores almost identical Random Forest.</a:t>
            </a:r>
          </a:p>
          <a:p>
            <a:pPr>
              <a:lnSpc>
                <a:spcPts val="2426"/>
              </a:lnSpc>
            </a:pPr>
            <a:r>
              <a:rPr lang="en-US" sz="1733">
                <a:solidFill>
                  <a:srgbClr val="067CC3"/>
                </a:solidFill>
                <a:latin typeface="Canva Sans Bold"/>
              </a:rPr>
              <a:t>Observations and Discussion:</a:t>
            </a:r>
          </a:p>
          <a:p>
            <a:pPr marL="374257" indent="-187129" lvl="1">
              <a:lnSpc>
                <a:spcPts val="2426"/>
              </a:lnSpc>
              <a:buFont typeface="Arial"/>
              <a:buChar char="•"/>
            </a:pPr>
            <a:r>
              <a:rPr lang="en-US" sz="1733">
                <a:solidFill>
                  <a:srgbClr val="000000"/>
                </a:solidFill>
                <a:latin typeface="Canva Sans"/>
              </a:rPr>
              <a:t>The Naive Bayes classifier shows similar accuracy to Random Forest models.</a:t>
            </a:r>
          </a:p>
          <a:p>
            <a:pPr marL="374257" indent="-187129" lvl="1">
              <a:lnSpc>
                <a:spcPts val="2426"/>
              </a:lnSpc>
              <a:buFont typeface="Arial"/>
              <a:buChar char="•"/>
            </a:pPr>
            <a:r>
              <a:rPr lang="en-US" sz="1733">
                <a:solidFill>
                  <a:srgbClr val="000000"/>
                </a:solidFill>
                <a:latin typeface="Canva Sans"/>
              </a:rPr>
              <a:t>The model demonstrates a high precision but lower recall compared to Random Forest models. However, its performance in identifying the &gt;50K class is stronger, especially in terms of precision.</a:t>
            </a:r>
          </a:p>
          <a:p>
            <a:pPr algn="l" marL="374257" indent="-187129" lvl="1">
              <a:lnSpc>
                <a:spcPts val="2426"/>
              </a:lnSpc>
              <a:buFont typeface="Arial"/>
              <a:buChar char="•"/>
            </a:pPr>
            <a:r>
              <a:rPr lang="en-US" sz="1733">
                <a:solidFill>
                  <a:srgbClr val="000000"/>
                </a:solidFill>
                <a:latin typeface="Canva Sans"/>
              </a:rPr>
              <a:t>Na</a:t>
            </a:r>
            <a:r>
              <a:rPr lang="en-US" sz="1733">
                <a:solidFill>
                  <a:srgbClr val="000000"/>
                </a:solidFill>
                <a:latin typeface="Canva Sans"/>
              </a:rPr>
              <a:t>ive Bayes is known for its simplicity and speed, but it may not handle complex relationships in the data as effectively as more sophisticated models like Random Forest.</a:t>
            </a:r>
          </a:p>
          <a:p>
            <a:pPr algn="ctr">
              <a:lnSpc>
                <a:spcPts val="2426"/>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7868454" y="372728"/>
            <a:ext cx="8406551" cy="9541544"/>
          </a:xfrm>
          <a:custGeom>
            <a:avLst/>
            <a:gdLst/>
            <a:ahLst/>
            <a:cxnLst/>
            <a:rect r="r" b="b" t="t" l="l"/>
            <a:pathLst>
              <a:path h="9541544" w="8406551">
                <a:moveTo>
                  <a:pt x="0" y="0"/>
                </a:moveTo>
                <a:lnTo>
                  <a:pt x="8406551" y="0"/>
                </a:lnTo>
                <a:lnTo>
                  <a:pt x="8406551" y="9541544"/>
                </a:lnTo>
                <a:lnTo>
                  <a:pt x="0" y="9541544"/>
                </a:lnTo>
                <a:lnTo>
                  <a:pt x="0" y="0"/>
                </a:lnTo>
                <a:close/>
              </a:path>
            </a:pathLst>
          </a:custGeom>
          <a:blipFill>
            <a:blip r:embed="rId2"/>
            <a:stretch>
              <a:fillRect l="0" t="0" r="0" b="0"/>
            </a:stretch>
          </a:blipFill>
        </p:spPr>
      </p:sp>
      <p:sp>
        <p:nvSpPr>
          <p:cNvPr name="TextBox 3" id="3"/>
          <p:cNvSpPr txBox="true"/>
          <p:nvPr/>
        </p:nvSpPr>
        <p:spPr>
          <a:xfrm rot="0">
            <a:off x="1710044" y="3079760"/>
            <a:ext cx="4409812" cy="4041756"/>
          </a:xfrm>
          <a:prstGeom prst="rect">
            <a:avLst/>
          </a:prstGeom>
        </p:spPr>
        <p:txBody>
          <a:bodyPr anchor="t" rtlCol="false" tIns="0" lIns="0" bIns="0" rIns="0">
            <a:spAutoFit/>
          </a:bodyPr>
          <a:lstStyle/>
          <a:p>
            <a:pPr algn="ctr">
              <a:lnSpc>
                <a:spcPts val="5601"/>
              </a:lnSpc>
            </a:pPr>
            <a:r>
              <a:rPr lang="en-US" sz="4000">
                <a:solidFill>
                  <a:srgbClr val="12229D"/>
                </a:solidFill>
                <a:latin typeface="Canva Sans Bold"/>
              </a:rPr>
              <a:t>Scaling data:</a:t>
            </a:r>
          </a:p>
          <a:p>
            <a:pPr algn="ctr">
              <a:lnSpc>
                <a:spcPts val="5601"/>
              </a:lnSpc>
            </a:pPr>
          </a:p>
          <a:p>
            <a:pPr algn="ctr">
              <a:lnSpc>
                <a:spcPts val="3850"/>
              </a:lnSpc>
            </a:pPr>
            <a:r>
              <a:rPr lang="en-US" sz="2750">
                <a:solidFill>
                  <a:srgbClr val="000000"/>
                </a:solidFill>
                <a:latin typeface="Canva Sans"/>
              </a:rPr>
              <a:t>Here, we will try to scale the data and check if we have different result from the unscaled data:</a:t>
            </a:r>
          </a:p>
          <a:p>
            <a:pPr algn="ctr">
              <a:lnSpc>
                <a:spcPts val="5601"/>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1960278" y="695325"/>
            <a:ext cx="13663993" cy="3283264"/>
          </a:xfrm>
          <a:custGeom>
            <a:avLst/>
            <a:gdLst/>
            <a:ahLst/>
            <a:cxnLst/>
            <a:rect r="r" b="b" t="t" l="l"/>
            <a:pathLst>
              <a:path h="3283264" w="13663993">
                <a:moveTo>
                  <a:pt x="0" y="0"/>
                </a:moveTo>
                <a:lnTo>
                  <a:pt x="13663993" y="0"/>
                </a:lnTo>
                <a:lnTo>
                  <a:pt x="13663993" y="3283264"/>
                </a:lnTo>
                <a:lnTo>
                  <a:pt x="0" y="3283264"/>
                </a:lnTo>
                <a:lnTo>
                  <a:pt x="0" y="0"/>
                </a:lnTo>
                <a:close/>
              </a:path>
            </a:pathLst>
          </a:custGeom>
          <a:blipFill>
            <a:blip r:embed="rId2"/>
            <a:stretch>
              <a:fillRect l="0" t="0" r="0" b="0"/>
            </a:stretch>
          </a:blipFill>
        </p:spPr>
      </p:sp>
      <p:sp>
        <p:nvSpPr>
          <p:cNvPr name="TextBox 3" id="3"/>
          <p:cNvSpPr txBox="true"/>
          <p:nvPr/>
        </p:nvSpPr>
        <p:spPr>
          <a:xfrm rot="0">
            <a:off x="572410" y="4216714"/>
            <a:ext cx="7864971" cy="1811020"/>
          </a:xfrm>
          <a:prstGeom prst="rect">
            <a:avLst/>
          </a:prstGeom>
        </p:spPr>
        <p:txBody>
          <a:bodyPr anchor="t" rtlCol="false" tIns="0" lIns="0" bIns="0" rIns="0">
            <a:spAutoFit/>
          </a:bodyPr>
          <a:lstStyle/>
          <a:p>
            <a:pPr>
              <a:lnSpc>
                <a:spcPts val="7279"/>
              </a:lnSpc>
            </a:pPr>
            <a:r>
              <a:rPr lang="en-US" sz="5199">
                <a:solidFill>
                  <a:srgbClr val="12229D"/>
                </a:solidFill>
                <a:latin typeface="Canva Sans Bold"/>
              </a:rPr>
              <a:t>Summerize the Findings:</a:t>
            </a:r>
          </a:p>
          <a:p>
            <a:pPr algn="ctr">
              <a:lnSpc>
                <a:spcPts val="7279"/>
              </a:lnSpc>
            </a:pPr>
          </a:p>
        </p:txBody>
      </p:sp>
      <p:sp>
        <p:nvSpPr>
          <p:cNvPr name="TextBox 4" id="4"/>
          <p:cNvSpPr txBox="true"/>
          <p:nvPr/>
        </p:nvSpPr>
        <p:spPr>
          <a:xfrm rot="0">
            <a:off x="572410" y="5459976"/>
            <a:ext cx="16020628" cy="3798324"/>
          </a:xfrm>
          <a:prstGeom prst="rect">
            <a:avLst/>
          </a:prstGeom>
        </p:spPr>
        <p:txBody>
          <a:bodyPr anchor="t" rtlCol="false" tIns="0" lIns="0" bIns="0" rIns="0">
            <a:spAutoFit/>
          </a:bodyPr>
          <a:lstStyle/>
          <a:p>
            <a:pPr>
              <a:lnSpc>
                <a:spcPts val="3793"/>
              </a:lnSpc>
            </a:pPr>
            <a:r>
              <a:rPr lang="en-US" sz="2709">
                <a:solidFill>
                  <a:srgbClr val="000000"/>
                </a:solidFill>
                <a:latin typeface="Canva Sans"/>
              </a:rPr>
              <a:t>After scaling the dataset, both Decision Tree and Random Forest classifiers showed marginal accuracy improvements. Notably, Categorical Naive Bayes outperformed Gaussian Naive Bayes due to categorical data dominance. While accuracy matters, considering precision, recall, and interpretability, the </a:t>
            </a:r>
            <a:r>
              <a:rPr lang="en-US" sz="2709">
                <a:solidFill>
                  <a:srgbClr val="000000"/>
                </a:solidFill>
                <a:latin typeface="Canva Sans Bold"/>
              </a:rPr>
              <a:t>Random Forest </a:t>
            </a:r>
            <a:r>
              <a:rPr lang="en-US" sz="2709">
                <a:solidFill>
                  <a:srgbClr val="000000"/>
                </a:solidFill>
                <a:latin typeface="Canva Sans"/>
              </a:rPr>
              <a:t>emerged strongest </a:t>
            </a:r>
            <a:r>
              <a:rPr lang="en-US" sz="2709">
                <a:solidFill>
                  <a:srgbClr val="000000"/>
                </a:solidFill>
                <a:latin typeface="Canva Sans Bold"/>
              </a:rPr>
              <a:t>(~84.56% accuracy)</a:t>
            </a:r>
            <a:r>
              <a:rPr lang="en-US" sz="2709">
                <a:solidFill>
                  <a:srgbClr val="000000"/>
                </a:solidFill>
                <a:latin typeface="Canva Sans"/>
              </a:rPr>
              <a:t>. Factors like age, education, and work hours influence salary predictions. Complex models (Random Forest) uncover intricate patterns but sacrifice interpretability, contrasting with the simpler Decision Tree. Despite slight accuracy gains post-scaling, the Random Forest, balancing between accuracy and interpretability, proves a robust choice for this diverse dataset.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p:nvPr/>
        </p:nvGrpSpPr>
        <p:grpSpPr>
          <a:xfrm rot="5400000">
            <a:off x="12736621" y="4735621"/>
            <a:ext cx="8239125" cy="806232"/>
            <a:chOff x="0" y="0"/>
            <a:chExt cx="1557421" cy="152400"/>
          </a:xfrm>
        </p:grpSpPr>
        <p:sp>
          <p:nvSpPr>
            <p:cNvPr name="Freeform 3" id="3"/>
            <p:cNvSpPr/>
            <p:nvPr/>
          </p:nvSpPr>
          <p:spPr>
            <a:xfrm flipH="false" flipV="false" rot="0">
              <a:off x="0" y="0"/>
              <a:ext cx="1557421" cy="152400"/>
            </a:xfrm>
            <a:custGeom>
              <a:avLst/>
              <a:gdLst/>
              <a:ahLst/>
              <a:cxnLst/>
              <a:rect r="r" b="b" t="t" l="l"/>
              <a:pathLst>
                <a:path h="152400" w="1557421">
                  <a:moveTo>
                    <a:pt x="0" y="0"/>
                  </a:moveTo>
                  <a:lnTo>
                    <a:pt x="1557421" y="0"/>
                  </a:lnTo>
                  <a:lnTo>
                    <a:pt x="1557421" y="152400"/>
                  </a:lnTo>
                  <a:lnTo>
                    <a:pt x="0" y="152400"/>
                  </a:lnTo>
                  <a:close/>
                </a:path>
              </a:pathLst>
            </a:custGeom>
            <a:solidFill>
              <a:srgbClr val="12229D"/>
            </a:solidFill>
          </p:spPr>
        </p:sp>
      </p:grpSp>
      <p:sp>
        <p:nvSpPr>
          <p:cNvPr name="Freeform 4" id="4"/>
          <p:cNvSpPr/>
          <p:nvPr/>
        </p:nvSpPr>
        <p:spPr>
          <a:xfrm flipH="false" flipV="false" rot="-5400000">
            <a:off x="13166184" y="5165184"/>
            <a:ext cx="7366884" cy="819348"/>
          </a:xfrm>
          <a:custGeom>
            <a:avLst/>
            <a:gdLst/>
            <a:ahLst/>
            <a:cxnLst/>
            <a:rect r="r" b="b" t="t" l="l"/>
            <a:pathLst>
              <a:path h="819348" w="7366884">
                <a:moveTo>
                  <a:pt x="0" y="0"/>
                </a:moveTo>
                <a:lnTo>
                  <a:pt x="7366884" y="0"/>
                </a:lnTo>
                <a:lnTo>
                  <a:pt x="7366884" y="819348"/>
                </a:lnTo>
                <a:lnTo>
                  <a:pt x="0" y="819348"/>
                </a:lnTo>
                <a:lnTo>
                  <a:pt x="0" y="0"/>
                </a:lnTo>
                <a:close/>
              </a:path>
            </a:pathLst>
          </a:custGeom>
          <a:blipFill>
            <a:blip r:embed="rId2">
              <a:extLst>
                <a:ext uri="{96DAC541-7B7A-43D3-8B79-37D633B846F1}">
                  <asvg:svgBlip xmlns:asvg="http://schemas.microsoft.com/office/drawing/2016/SVG/main" r:embed="rId3"/>
                </a:ext>
              </a:extLst>
            </a:blip>
            <a:stretch>
              <a:fillRect l="0" t="-730941" r="-411" b="-71878"/>
            </a:stretch>
          </a:blipFill>
        </p:spPr>
      </p:sp>
      <p:sp>
        <p:nvSpPr>
          <p:cNvPr name="TextBox 5" id="5"/>
          <p:cNvSpPr txBox="true"/>
          <p:nvPr/>
        </p:nvSpPr>
        <p:spPr>
          <a:xfrm rot="0">
            <a:off x="5365325" y="1593089"/>
            <a:ext cx="10357910" cy="3195666"/>
          </a:xfrm>
          <a:prstGeom prst="rect">
            <a:avLst/>
          </a:prstGeom>
        </p:spPr>
        <p:txBody>
          <a:bodyPr anchor="t" rtlCol="false" tIns="0" lIns="0" bIns="0" rIns="0">
            <a:spAutoFit/>
          </a:bodyPr>
          <a:lstStyle/>
          <a:p>
            <a:pPr algn="r">
              <a:lnSpc>
                <a:spcPts val="10121"/>
              </a:lnSpc>
            </a:pPr>
            <a:r>
              <a:rPr lang="en-US" sz="7229">
                <a:solidFill>
                  <a:srgbClr val="050A30"/>
                </a:solidFill>
                <a:latin typeface="Poppins Bold"/>
              </a:rPr>
              <a:t>phase 5 :</a:t>
            </a:r>
          </a:p>
          <a:p>
            <a:pPr algn="r">
              <a:lnSpc>
                <a:spcPts val="17924"/>
              </a:lnSpc>
            </a:pPr>
            <a:r>
              <a:rPr lang="en-US" sz="8829">
                <a:solidFill>
                  <a:srgbClr val="12229D"/>
                </a:solidFill>
                <a:latin typeface="Poppins Bold"/>
              </a:rPr>
              <a:t>Operationalize</a:t>
            </a:r>
          </a:p>
        </p:txBody>
      </p:sp>
      <p:sp>
        <p:nvSpPr>
          <p:cNvPr name="Freeform 6" id="6"/>
          <p:cNvSpPr/>
          <p:nvPr/>
        </p:nvSpPr>
        <p:spPr>
          <a:xfrm flipH="false" flipV="false" rot="0">
            <a:off x="722299" y="7125323"/>
            <a:ext cx="2403810" cy="2403810"/>
          </a:xfrm>
          <a:custGeom>
            <a:avLst/>
            <a:gdLst/>
            <a:ahLst/>
            <a:cxnLst/>
            <a:rect r="r" b="b" t="t" l="l"/>
            <a:pathLst>
              <a:path h="2403810" w="2403810">
                <a:moveTo>
                  <a:pt x="0" y="0"/>
                </a:moveTo>
                <a:lnTo>
                  <a:pt x="2403810" y="0"/>
                </a:lnTo>
                <a:lnTo>
                  <a:pt x="2403810" y="2403810"/>
                </a:lnTo>
                <a:lnTo>
                  <a:pt x="0" y="2403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59018" y="1155729"/>
            <a:ext cx="15769965" cy="7756467"/>
          </a:xfrm>
          <a:prstGeom prst="rect">
            <a:avLst/>
          </a:prstGeom>
        </p:spPr>
        <p:txBody>
          <a:bodyPr anchor="t" rtlCol="false" tIns="0" lIns="0" bIns="0" rIns="0">
            <a:spAutoFit/>
          </a:bodyPr>
          <a:lstStyle/>
          <a:p>
            <a:pPr algn="ctr">
              <a:lnSpc>
                <a:spcPts val="7523"/>
              </a:lnSpc>
            </a:pPr>
            <a:r>
              <a:rPr lang="en-US" sz="5373">
                <a:solidFill>
                  <a:srgbClr val="067CC3"/>
                </a:solidFill>
                <a:latin typeface="Canva Sans Bold"/>
              </a:rPr>
              <a:t>Phase 5:</a:t>
            </a:r>
          </a:p>
          <a:p>
            <a:pPr>
              <a:lnSpc>
                <a:spcPts val="7523"/>
              </a:lnSpc>
            </a:pPr>
          </a:p>
          <a:p>
            <a:pPr algn="just">
              <a:lnSpc>
                <a:spcPts val="5782"/>
              </a:lnSpc>
            </a:pPr>
            <a:r>
              <a:rPr lang="en-US" sz="4130">
                <a:solidFill>
                  <a:srgbClr val="000000"/>
                </a:solidFill>
                <a:latin typeface="Canva Sans"/>
              </a:rPr>
              <a:t>The comprehensive analysis demonstrated that meticulous data cleaning, exploratory visualizations, and strategic feature selection are pivotal in achieving an impressive 84.56% accuracy using the Random Forest Classifier. This highlights the critical role of data refinement and preparation in enabling accurate predictions of salary disorders in individuals.</a:t>
            </a:r>
          </a:p>
          <a:p>
            <a:pPr algn="ctr">
              <a:lnSpc>
                <a:spcPts val="5782"/>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p:nvPr/>
        </p:nvGrpSpPr>
        <p:grpSpPr>
          <a:xfrm rot="5400000">
            <a:off x="12736621" y="4735621"/>
            <a:ext cx="8239125" cy="806232"/>
            <a:chOff x="0" y="0"/>
            <a:chExt cx="1557421" cy="152400"/>
          </a:xfrm>
        </p:grpSpPr>
        <p:sp>
          <p:nvSpPr>
            <p:cNvPr name="Freeform 3" id="3"/>
            <p:cNvSpPr/>
            <p:nvPr/>
          </p:nvSpPr>
          <p:spPr>
            <a:xfrm flipH="false" flipV="false" rot="0">
              <a:off x="0" y="0"/>
              <a:ext cx="1557421" cy="152400"/>
            </a:xfrm>
            <a:custGeom>
              <a:avLst/>
              <a:gdLst/>
              <a:ahLst/>
              <a:cxnLst/>
              <a:rect r="r" b="b" t="t" l="l"/>
              <a:pathLst>
                <a:path h="152400" w="1557421">
                  <a:moveTo>
                    <a:pt x="0" y="0"/>
                  </a:moveTo>
                  <a:lnTo>
                    <a:pt x="1557421" y="0"/>
                  </a:lnTo>
                  <a:lnTo>
                    <a:pt x="1557421" y="152400"/>
                  </a:lnTo>
                  <a:lnTo>
                    <a:pt x="0" y="152400"/>
                  </a:lnTo>
                  <a:close/>
                </a:path>
              </a:pathLst>
            </a:custGeom>
            <a:solidFill>
              <a:srgbClr val="12229D"/>
            </a:solidFill>
          </p:spPr>
        </p:sp>
      </p:grpSp>
      <p:sp>
        <p:nvSpPr>
          <p:cNvPr name="Freeform 4" id="4"/>
          <p:cNvSpPr/>
          <p:nvPr/>
        </p:nvSpPr>
        <p:spPr>
          <a:xfrm flipH="false" flipV="false" rot="-5400000">
            <a:off x="13166184" y="5165184"/>
            <a:ext cx="7366884" cy="819348"/>
          </a:xfrm>
          <a:custGeom>
            <a:avLst/>
            <a:gdLst/>
            <a:ahLst/>
            <a:cxnLst/>
            <a:rect r="r" b="b" t="t" l="l"/>
            <a:pathLst>
              <a:path h="819348" w="7366884">
                <a:moveTo>
                  <a:pt x="0" y="0"/>
                </a:moveTo>
                <a:lnTo>
                  <a:pt x="7366884" y="0"/>
                </a:lnTo>
                <a:lnTo>
                  <a:pt x="7366884" y="819348"/>
                </a:lnTo>
                <a:lnTo>
                  <a:pt x="0" y="819348"/>
                </a:lnTo>
                <a:lnTo>
                  <a:pt x="0" y="0"/>
                </a:lnTo>
                <a:close/>
              </a:path>
            </a:pathLst>
          </a:custGeom>
          <a:blipFill>
            <a:blip r:embed="rId2">
              <a:extLst>
                <a:ext uri="{96DAC541-7B7A-43D3-8B79-37D633B846F1}">
                  <asvg:svgBlip xmlns:asvg="http://schemas.microsoft.com/office/drawing/2016/SVG/main" r:embed="rId3"/>
                </a:ext>
              </a:extLst>
            </a:blip>
            <a:stretch>
              <a:fillRect l="0" t="-730941" r="-411" b="-71878"/>
            </a:stretch>
          </a:blipFill>
        </p:spPr>
      </p:sp>
      <p:sp>
        <p:nvSpPr>
          <p:cNvPr name="Freeform 5" id="5"/>
          <p:cNvSpPr/>
          <p:nvPr/>
        </p:nvSpPr>
        <p:spPr>
          <a:xfrm flipH="false" flipV="false" rot="0">
            <a:off x="789991" y="6954118"/>
            <a:ext cx="2095690" cy="2692693"/>
          </a:xfrm>
          <a:custGeom>
            <a:avLst/>
            <a:gdLst/>
            <a:ahLst/>
            <a:cxnLst/>
            <a:rect r="r" b="b" t="t" l="l"/>
            <a:pathLst>
              <a:path h="2692693" w="2095690">
                <a:moveTo>
                  <a:pt x="0" y="0"/>
                </a:moveTo>
                <a:lnTo>
                  <a:pt x="2095690" y="0"/>
                </a:lnTo>
                <a:lnTo>
                  <a:pt x="2095690" y="2692694"/>
                </a:lnTo>
                <a:lnTo>
                  <a:pt x="0" y="2692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575884" y="1593089"/>
            <a:ext cx="14147351" cy="3195666"/>
          </a:xfrm>
          <a:prstGeom prst="rect">
            <a:avLst/>
          </a:prstGeom>
        </p:spPr>
        <p:txBody>
          <a:bodyPr anchor="t" rtlCol="false" tIns="0" lIns="0" bIns="0" rIns="0">
            <a:spAutoFit/>
          </a:bodyPr>
          <a:lstStyle/>
          <a:p>
            <a:pPr algn="r">
              <a:lnSpc>
                <a:spcPts val="10121"/>
              </a:lnSpc>
            </a:pPr>
            <a:r>
              <a:rPr lang="en-US" sz="7229">
                <a:solidFill>
                  <a:srgbClr val="050A30"/>
                </a:solidFill>
                <a:latin typeface="Poppins Bold"/>
              </a:rPr>
              <a:t>phase 6 :</a:t>
            </a:r>
          </a:p>
          <a:p>
            <a:pPr algn="r">
              <a:lnSpc>
                <a:spcPts val="17924"/>
              </a:lnSpc>
            </a:pPr>
            <a:r>
              <a:rPr lang="en-US" sz="8829">
                <a:solidFill>
                  <a:srgbClr val="12229D"/>
                </a:solidFill>
                <a:latin typeface="Poppins Bold"/>
              </a:rPr>
              <a:t>Communicate Results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443131" y="8672731"/>
            <a:ext cx="1171138" cy="1171138"/>
          </a:xfrm>
          <a:custGeom>
            <a:avLst/>
            <a:gdLst/>
            <a:ahLst/>
            <a:cxnLst/>
            <a:rect r="r" b="b" t="t" l="l"/>
            <a:pathLst>
              <a:path h="1171138" w="1171138">
                <a:moveTo>
                  <a:pt x="0" y="0"/>
                </a:moveTo>
                <a:lnTo>
                  <a:pt x="1171138" y="0"/>
                </a:lnTo>
                <a:lnTo>
                  <a:pt x="1171138" y="1171138"/>
                </a:lnTo>
                <a:lnTo>
                  <a:pt x="0" y="1171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51279" y="1311925"/>
            <a:ext cx="14985442" cy="7567900"/>
          </a:xfrm>
          <a:prstGeom prst="rect">
            <a:avLst/>
          </a:prstGeom>
        </p:spPr>
        <p:txBody>
          <a:bodyPr anchor="t" rtlCol="false" tIns="0" lIns="0" bIns="0" rIns="0">
            <a:spAutoFit/>
          </a:bodyPr>
          <a:lstStyle/>
          <a:p>
            <a:pPr algn="ctr">
              <a:lnSpc>
                <a:spcPts val="6905"/>
              </a:lnSpc>
            </a:pPr>
            <a:r>
              <a:rPr lang="en-US" sz="4932">
                <a:solidFill>
                  <a:srgbClr val="067CC3"/>
                </a:solidFill>
                <a:latin typeface="Canva Sans Bold"/>
              </a:rPr>
              <a:t>Phase 6:</a:t>
            </a:r>
          </a:p>
          <a:p>
            <a:pPr>
              <a:lnSpc>
                <a:spcPts val="6905"/>
              </a:lnSpc>
            </a:pPr>
          </a:p>
          <a:p>
            <a:pPr algn="just">
              <a:lnSpc>
                <a:spcPts val="5137"/>
              </a:lnSpc>
            </a:pPr>
            <a:r>
              <a:rPr lang="en-US" sz="3669">
                <a:solidFill>
                  <a:srgbClr val="000000"/>
                </a:solidFill>
                <a:latin typeface="Canva Sans"/>
              </a:rPr>
              <a:t>In Phase 6, the emphasis lies on the foundational aspects of data preparation, model selection, and continuous evaluation. It stresses the need for maintaining high-quality data, choosing models tailored to specific requirements, and consistently assessing model performance using updated data. This ensures the practical applicability and longevity of predictive models in real-world scenarios, providing a roadmap for effective implementation.</a:t>
            </a:r>
          </a:p>
          <a:p>
            <a:pPr>
              <a:lnSpc>
                <a:spcPts val="5137"/>
              </a:lnSpc>
            </a:pP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F4F6FC"/>
        </a:solidFill>
      </p:bgPr>
    </p:bg>
    <p:spTree>
      <p:nvGrpSpPr>
        <p:cNvPr id="1" name=""/>
        <p:cNvGrpSpPr/>
        <p:nvPr/>
      </p:nvGrpSpPr>
      <p:grpSpPr>
        <a:xfrm>
          <a:off x="0" y="0"/>
          <a:ext cx="0" cy="0"/>
          <a:chOff x="0" y="0"/>
          <a:chExt cx="0" cy="0"/>
        </a:xfrm>
      </p:grpSpPr>
      <p:sp>
        <p:nvSpPr>
          <p:cNvPr name="TextBox 2" id="2"/>
          <p:cNvSpPr txBox="true"/>
          <p:nvPr/>
        </p:nvSpPr>
        <p:spPr>
          <a:xfrm rot="0">
            <a:off x="5143295" y="3447385"/>
            <a:ext cx="8001409" cy="1350319"/>
          </a:xfrm>
          <a:prstGeom prst="rect">
            <a:avLst/>
          </a:prstGeom>
        </p:spPr>
        <p:txBody>
          <a:bodyPr anchor="t" rtlCol="false" tIns="0" lIns="0" bIns="0" rIns="0">
            <a:spAutoFit/>
          </a:bodyPr>
          <a:lstStyle/>
          <a:p>
            <a:pPr>
              <a:lnSpc>
                <a:spcPts val="10123"/>
              </a:lnSpc>
            </a:pPr>
            <a:r>
              <a:rPr lang="en-US" sz="10123">
                <a:solidFill>
                  <a:srgbClr val="050A30"/>
                </a:solidFill>
                <a:latin typeface="Inter Bold"/>
              </a:rPr>
              <a:t>THANK YOU</a:t>
            </a:r>
          </a:p>
        </p:txBody>
      </p:sp>
      <p:sp>
        <p:nvSpPr>
          <p:cNvPr name="AutoShape 3" id="3"/>
          <p:cNvSpPr/>
          <p:nvPr/>
        </p:nvSpPr>
        <p:spPr>
          <a:xfrm>
            <a:off x="6671050" y="5157787"/>
            <a:ext cx="4945899" cy="14288"/>
          </a:xfrm>
          <a:prstGeom prst="line">
            <a:avLst/>
          </a:prstGeom>
          <a:ln cap="rnd" w="28575">
            <a:solidFill>
              <a:srgbClr val="12229D"/>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TextBox 2" id="2"/>
          <p:cNvSpPr txBox="true"/>
          <p:nvPr/>
        </p:nvSpPr>
        <p:spPr>
          <a:xfrm rot="0">
            <a:off x="1569627" y="2169666"/>
            <a:ext cx="15148745" cy="4939030"/>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050A30"/>
                </a:solidFill>
                <a:latin typeface="Inter Bold"/>
              </a:rPr>
              <a:t>The dataset represents 32561 records of individuals, which contain some important information such as age, workclass, final weight, education, marital status, occupation, relationship, race, sex, capital gain and loss, hours per week, native country, and whether the salary is greater than $50,000. Since the salary is considered the motivation for the majority of students and employees, it is very important to get an estimation of the salary and avoid making decisions that could negatively affect people's life. Salary prediction can be used to determine where jobs' compensation is not specific, help employees or students who decide to live in the US, improve recruitment and salary standards, and provide more reasonable salaries to attract and discover talents.</a:t>
            </a:r>
          </a:p>
        </p:txBody>
      </p:sp>
      <p:sp>
        <p:nvSpPr>
          <p:cNvPr name="Freeform 3" id="3"/>
          <p:cNvSpPr/>
          <p:nvPr/>
        </p:nvSpPr>
        <p:spPr>
          <a:xfrm flipH="false" flipV="false" rot="0">
            <a:off x="14707013" y="7313650"/>
            <a:ext cx="2552287" cy="2533144"/>
          </a:xfrm>
          <a:custGeom>
            <a:avLst/>
            <a:gdLst/>
            <a:ahLst/>
            <a:cxnLst/>
            <a:rect r="r" b="b" t="t" l="l"/>
            <a:pathLst>
              <a:path h="2533144" w="2552287">
                <a:moveTo>
                  <a:pt x="0" y="0"/>
                </a:moveTo>
                <a:lnTo>
                  <a:pt x="2552287" y="0"/>
                </a:lnTo>
                <a:lnTo>
                  <a:pt x="2552287" y="2533145"/>
                </a:lnTo>
                <a:lnTo>
                  <a:pt x="0" y="2533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543502" y="617877"/>
            <a:ext cx="7200996" cy="1035687"/>
          </a:xfrm>
          <a:prstGeom prst="rect">
            <a:avLst/>
          </a:prstGeom>
        </p:spPr>
        <p:txBody>
          <a:bodyPr anchor="t" rtlCol="false" tIns="0" lIns="0" bIns="0" rIns="0">
            <a:spAutoFit/>
          </a:bodyPr>
          <a:lstStyle/>
          <a:p>
            <a:pPr algn="l" marL="0" indent="0" lvl="0">
              <a:lnSpc>
                <a:spcPts val="8539"/>
              </a:lnSpc>
              <a:spcBef>
                <a:spcPct val="0"/>
              </a:spcBef>
            </a:pPr>
            <a:r>
              <a:rPr lang="en-US" sz="6099">
                <a:solidFill>
                  <a:srgbClr val="12229D"/>
                </a:solidFill>
                <a:latin typeface="Inter Bold"/>
              </a:rPr>
              <a:t>About the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13153284" y="2352433"/>
            <a:ext cx="1096644" cy="1690396"/>
          </a:xfrm>
          <a:custGeom>
            <a:avLst/>
            <a:gdLst/>
            <a:ahLst/>
            <a:cxnLst/>
            <a:rect r="r" b="b" t="t" l="l"/>
            <a:pathLst>
              <a:path h="1690396" w="1096644">
                <a:moveTo>
                  <a:pt x="0" y="0"/>
                </a:moveTo>
                <a:lnTo>
                  <a:pt x="1096644" y="0"/>
                </a:lnTo>
                <a:lnTo>
                  <a:pt x="1096644" y="1690396"/>
                </a:lnTo>
                <a:lnTo>
                  <a:pt x="0" y="1690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903774" y="280670"/>
            <a:ext cx="7672094" cy="1286510"/>
          </a:xfrm>
          <a:prstGeom prst="rect">
            <a:avLst/>
          </a:prstGeom>
        </p:spPr>
        <p:txBody>
          <a:bodyPr anchor="t" rtlCol="false" tIns="0" lIns="0" bIns="0" rIns="0">
            <a:spAutoFit/>
          </a:bodyPr>
          <a:lstStyle/>
          <a:p>
            <a:pPr algn="l" marL="0" indent="0" lvl="0">
              <a:lnSpc>
                <a:spcPts val="9940"/>
              </a:lnSpc>
              <a:spcBef>
                <a:spcPct val="0"/>
              </a:spcBef>
            </a:pPr>
            <a:r>
              <a:rPr lang="en-US" sz="7100">
                <a:solidFill>
                  <a:srgbClr val="050A30"/>
                </a:solidFill>
                <a:latin typeface="Poppins Bold"/>
              </a:rPr>
              <a:t>Business Idea</a:t>
            </a:r>
          </a:p>
        </p:txBody>
      </p:sp>
      <p:sp>
        <p:nvSpPr>
          <p:cNvPr name="TextBox 4" id="4"/>
          <p:cNvSpPr txBox="true"/>
          <p:nvPr/>
        </p:nvSpPr>
        <p:spPr>
          <a:xfrm rot="0">
            <a:off x="1282602" y="1946144"/>
            <a:ext cx="2168206" cy="406289"/>
          </a:xfrm>
          <a:prstGeom prst="rect">
            <a:avLst/>
          </a:prstGeom>
        </p:spPr>
        <p:txBody>
          <a:bodyPr anchor="t" rtlCol="false" tIns="0" lIns="0" bIns="0" rIns="0">
            <a:spAutoFit/>
          </a:bodyPr>
          <a:lstStyle/>
          <a:p>
            <a:pPr algn="l" marL="0" indent="0" lvl="0">
              <a:lnSpc>
                <a:spcPts val="3331"/>
              </a:lnSpc>
              <a:spcBef>
                <a:spcPct val="0"/>
              </a:spcBef>
            </a:pPr>
            <a:r>
              <a:rPr lang="en-US" sz="2379" spc="61">
                <a:solidFill>
                  <a:srgbClr val="050A30"/>
                </a:solidFill>
                <a:latin typeface="Inter Bold"/>
              </a:rPr>
              <a:t>problem</a:t>
            </a:r>
          </a:p>
        </p:txBody>
      </p:sp>
      <p:sp>
        <p:nvSpPr>
          <p:cNvPr name="TextBox 5" id="5"/>
          <p:cNvSpPr txBox="true"/>
          <p:nvPr/>
        </p:nvSpPr>
        <p:spPr>
          <a:xfrm rot="0">
            <a:off x="1282602" y="2460492"/>
            <a:ext cx="8295293" cy="2325370"/>
          </a:xfrm>
          <a:prstGeom prst="rect">
            <a:avLst/>
          </a:prstGeom>
        </p:spPr>
        <p:txBody>
          <a:bodyPr anchor="t" rtlCol="false" tIns="0" lIns="0" bIns="0" rIns="0">
            <a:spAutoFit/>
          </a:bodyPr>
          <a:lstStyle/>
          <a:p>
            <a:pPr algn="just" marL="0" indent="0" lvl="0">
              <a:lnSpc>
                <a:spcPts val="3080"/>
              </a:lnSpc>
              <a:spcBef>
                <a:spcPct val="0"/>
              </a:spcBef>
            </a:pPr>
            <a:r>
              <a:rPr lang="en-US" sz="2200">
                <a:solidFill>
                  <a:srgbClr val="050A30"/>
                </a:solidFill>
                <a:latin typeface="Inter"/>
              </a:rPr>
              <a:t>The U.S. is the leading study abroad destination, with prestigious institutions and global university dominance. Over 1.5 million international students received Optional Practical Training (OPT) in the last 15 years. Salary expectations, particularly surpassing $50,000, play a crucial role in students' decisions to pursue this post-graduation work opportunity.</a:t>
            </a:r>
          </a:p>
        </p:txBody>
      </p:sp>
      <p:sp>
        <p:nvSpPr>
          <p:cNvPr name="TextBox 6" id="6"/>
          <p:cNvSpPr txBox="true"/>
          <p:nvPr/>
        </p:nvSpPr>
        <p:spPr>
          <a:xfrm rot="0">
            <a:off x="1282602" y="5662162"/>
            <a:ext cx="2168206" cy="406289"/>
          </a:xfrm>
          <a:prstGeom prst="rect">
            <a:avLst/>
          </a:prstGeom>
        </p:spPr>
        <p:txBody>
          <a:bodyPr anchor="t" rtlCol="false" tIns="0" lIns="0" bIns="0" rIns="0">
            <a:spAutoFit/>
          </a:bodyPr>
          <a:lstStyle/>
          <a:p>
            <a:pPr algn="l" marL="0" indent="0" lvl="0">
              <a:lnSpc>
                <a:spcPts val="3331"/>
              </a:lnSpc>
              <a:spcBef>
                <a:spcPct val="0"/>
              </a:spcBef>
            </a:pPr>
            <a:r>
              <a:rPr lang="en-US" sz="2379" spc="61">
                <a:solidFill>
                  <a:srgbClr val="050A30"/>
                </a:solidFill>
                <a:latin typeface="Inter Bold"/>
              </a:rPr>
              <a:t>Objective</a:t>
            </a:r>
          </a:p>
        </p:txBody>
      </p:sp>
      <p:sp>
        <p:nvSpPr>
          <p:cNvPr name="TextBox 7" id="7"/>
          <p:cNvSpPr txBox="true"/>
          <p:nvPr/>
        </p:nvSpPr>
        <p:spPr>
          <a:xfrm rot="0">
            <a:off x="1282602" y="6272661"/>
            <a:ext cx="8115300" cy="2325370"/>
          </a:xfrm>
          <a:prstGeom prst="rect">
            <a:avLst/>
          </a:prstGeom>
        </p:spPr>
        <p:txBody>
          <a:bodyPr anchor="t" rtlCol="false" tIns="0" lIns="0" bIns="0" rIns="0">
            <a:spAutoFit/>
          </a:bodyPr>
          <a:lstStyle/>
          <a:p>
            <a:pPr algn="just" marL="0" indent="0" lvl="0">
              <a:lnSpc>
                <a:spcPts val="3080"/>
              </a:lnSpc>
              <a:spcBef>
                <a:spcPct val="0"/>
              </a:spcBef>
            </a:pPr>
            <a:r>
              <a:rPr lang="en-US" sz="2200">
                <a:solidFill>
                  <a:srgbClr val="050A30"/>
                </a:solidFill>
                <a:latin typeface="Inter"/>
              </a:rPr>
              <a:t>Developing a classification model for salary prediction involves identifying patterns among variables like education, age, work class, and gender. This project aims to build an accurate model classifying individuals making over $50,000. This predictive tool is valuable for students planning to study and work in the U.S.it. </a:t>
            </a:r>
          </a:p>
        </p:txBody>
      </p:sp>
      <p:sp>
        <p:nvSpPr>
          <p:cNvPr name="TextBox 8" id="8"/>
          <p:cNvSpPr txBox="true"/>
          <p:nvPr/>
        </p:nvSpPr>
        <p:spPr>
          <a:xfrm rot="0">
            <a:off x="10273961" y="5662162"/>
            <a:ext cx="2168206" cy="406289"/>
          </a:xfrm>
          <a:prstGeom prst="rect">
            <a:avLst/>
          </a:prstGeom>
        </p:spPr>
        <p:txBody>
          <a:bodyPr anchor="t" rtlCol="false" tIns="0" lIns="0" bIns="0" rIns="0">
            <a:spAutoFit/>
          </a:bodyPr>
          <a:lstStyle/>
          <a:p>
            <a:pPr algn="l" marL="0" indent="0" lvl="0">
              <a:lnSpc>
                <a:spcPts val="3331"/>
              </a:lnSpc>
              <a:spcBef>
                <a:spcPct val="0"/>
              </a:spcBef>
            </a:pPr>
            <a:r>
              <a:rPr lang="en-US" sz="2379" spc="61">
                <a:solidFill>
                  <a:srgbClr val="050A30"/>
                </a:solidFill>
                <a:latin typeface="Inter Bold"/>
              </a:rPr>
              <a:t>Hypothesis</a:t>
            </a:r>
          </a:p>
        </p:txBody>
      </p:sp>
      <p:sp>
        <p:nvSpPr>
          <p:cNvPr name="TextBox 9" id="9"/>
          <p:cNvSpPr txBox="true"/>
          <p:nvPr/>
        </p:nvSpPr>
        <p:spPr>
          <a:xfrm rot="0">
            <a:off x="10273961" y="6272661"/>
            <a:ext cx="6985339" cy="1934845"/>
          </a:xfrm>
          <a:prstGeom prst="rect">
            <a:avLst/>
          </a:prstGeom>
        </p:spPr>
        <p:txBody>
          <a:bodyPr anchor="t" rtlCol="false" tIns="0" lIns="0" bIns="0" rIns="0">
            <a:spAutoFit/>
          </a:bodyPr>
          <a:lstStyle/>
          <a:p>
            <a:pPr algn="just" marL="0" indent="0" lvl="0">
              <a:lnSpc>
                <a:spcPts val="3080"/>
              </a:lnSpc>
              <a:spcBef>
                <a:spcPct val="0"/>
              </a:spcBef>
            </a:pPr>
            <a:r>
              <a:rPr lang="en-US" sz="2200">
                <a:solidFill>
                  <a:srgbClr val="050A30"/>
                </a:solidFill>
                <a:latin typeface="Inter"/>
              </a:rPr>
              <a:t>The salary of an individual can be accurately predicted if it is greater than $50,000 or less based on a set of relevant features related to their age, education, work experience, status, and job-related factors.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p:nvPr/>
        </p:nvGrpSpPr>
        <p:grpSpPr>
          <a:xfrm rot="5400000">
            <a:off x="12736621" y="4735621"/>
            <a:ext cx="8239125" cy="806232"/>
            <a:chOff x="0" y="0"/>
            <a:chExt cx="1557421" cy="152400"/>
          </a:xfrm>
        </p:grpSpPr>
        <p:sp>
          <p:nvSpPr>
            <p:cNvPr name="Freeform 3" id="3"/>
            <p:cNvSpPr/>
            <p:nvPr/>
          </p:nvSpPr>
          <p:spPr>
            <a:xfrm flipH="false" flipV="false" rot="0">
              <a:off x="0" y="0"/>
              <a:ext cx="1557421" cy="152400"/>
            </a:xfrm>
            <a:custGeom>
              <a:avLst/>
              <a:gdLst/>
              <a:ahLst/>
              <a:cxnLst/>
              <a:rect r="r" b="b" t="t" l="l"/>
              <a:pathLst>
                <a:path h="152400" w="1557421">
                  <a:moveTo>
                    <a:pt x="0" y="0"/>
                  </a:moveTo>
                  <a:lnTo>
                    <a:pt x="1557421" y="0"/>
                  </a:lnTo>
                  <a:lnTo>
                    <a:pt x="1557421" y="152400"/>
                  </a:lnTo>
                  <a:lnTo>
                    <a:pt x="0" y="152400"/>
                  </a:lnTo>
                  <a:close/>
                </a:path>
              </a:pathLst>
            </a:custGeom>
            <a:solidFill>
              <a:srgbClr val="12229D"/>
            </a:solidFill>
          </p:spPr>
        </p:sp>
      </p:grpSp>
      <p:sp>
        <p:nvSpPr>
          <p:cNvPr name="Freeform 4" id="4"/>
          <p:cNvSpPr/>
          <p:nvPr/>
        </p:nvSpPr>
        <p:spPr>
          <a:xfrm flipH="false" flipV="false" rot="-5400000">
            <a:off x="13166184" y="5165184"/>
            <a:ext cx="7366884" cy="819348"/>
          </a:xfrm>
          <a:custGeom>
            <a:avLst/>
            <a:gdLst/>
            <a:ahLst/>
            <a:cxnLst/>
            <a:rect r="r" b="b" t="t" l="l"/>
            <a:pathLst>
              <a:path h="819348" w="7366884">
                <a:moveTo>
                  <a:pt x="0" y="0"/>
                </a:moveTo>
                <a:lnTo>
                  <a:pt x="7366884" y="0"/>
                </a:lnTo>
                <a:lnTo>
                  <a:pt x="7366884" y="819348"/>
                </a:lnTo>
                <a:lnTo>
                  <a:pt x="0" y="819348"/>
                </a:lnTo>
                <a:lnTo>
                  <a:pt x="0" y="0"/>
                </a:lnTo>
                <a:close/>
              </a:path>
            </a:pathLst>
          </a:custGeom>
          <a:blipFill>
            <a:blip r:embed="rId2">
              <a:extLst>
                <a:ext uri="{96DAC541-7B7A-43D3-8B79-37D633B846F1}">
                  <asvg:svgBlip xmlns:asvg="http://schemas.microsoft.com/office/drawing/2016/SVG/main" r:embed="rId3"/>
                </a:ext>
              </a:extLst>
            </a:blip>
            <a:stretch>
              <a:fillRect l="0" t="-730941" r="-411" b="-71878"/>
            </a:stretch>
          </a:blipFill>
        </p:spPr>
      </p:sp>
      <p:sp>
        <p:nvSpPr>
          <p:cNvPr name="Freeform 5" id="5"/>
          <p:cNvSpPr/>
          <p:nvPr/>
        </p:nvSpPr>
        <p:spPr>
          <a:xfrm flipH="false" flipV="false" rot="0">
            <a:off x="757888" y="6989093"/>
            <a:ext cx="2807889" cy="2815397"/>
          </a:xfrm>
          <a:custGeom>
            <a:avLst/>
            <a:gdLst/>
            <a:ahLst/>
            <a:cxnLst/>
            <a:rect r="r" b="b" t="t" l="l"/>
            <a:pathLst>
              <a:path h="2815397" w="2807889">
                <a:moveTo>
                  <a:pt x="0" y="0"/>
                </a:moveTo>
                <a:lnTo>
                  <a:pt x="2807889" y="0"/>
                </a:lnTo>
                <a:lnTo>
                  <a:pt x="2807889" y="2815396"/>
                </a:lnTo>
                <a:lnTo>
                  <a:pt x="0" y="2815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365325" y="1593089"/>
            <a:ext cx="10357910" cy="3195666"/>
          </a:xfrm>
          <a:prstGeom prst="rect">
            <a:avLst/>
          </a:prstGeom>
        </p:spPr>
        <p:txBody>
          <a:bodyPr anchor="t" rtlCol="false" tIns="0" lIns="0" bIns="0" rIns="0">
            <a:spAutoFit/>
          </a:bodyPr>
          <a:lstStyle/>
          <a:p>
            <a:pPr algn="r">
              <a:lnSpc>
                <a:spcPts val="10121"/>
              </a:lnSpc>
            </a:pPr>
            <a:r>
              <a:rPr lang="en-US" sz="7229">
                <a:solidFill>
                  <a:srgbClr val="050A30"/>
                </a:solidFill>
                <a:latin typeface="Poppins Bold"/>
              </a:rPr>
              <a:t>phase2 :</a:t>
            </a:r>
          </a:p>
          <a:p>
            <a:pPr algn="r">
              <a:lnSpc>
                <a:spcPts val="17924"/>
              </a:lnSpc>
            </a:pPr>
            <a:r>
              <a:rPr lang="en-US" sz="8829">
                <a:solidFill>
                  <a:srgbClr val="12229D"/>
                </a:solidFill>
                <a:latin typeface="Poppins Bold"/>
              </a:rPr>
              <a:t>Data Preparation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2687174" y="3627470"/>
            <a:ext cx="13632505" cy="6456688"/>
          </a:xfrm>
          <a:custGeom>
            <a:avLst/>
            <a:gdLst/>
            <a:ahLst/>
            <a:cxnLst/>
            <a:rect r="r" b="b" t="t" l="l"/>
            <a:pathLst>
              <a:path h="6456688" w="13632505">
                <a:moveTo>
                  <a:pt x="0" y="0"/>
                </a:moveTo>
                <a:lnTo>
                  <a:pt x="13632505" y="0"/>
                </a:lnTo>
                <a:lnTo>
                  <a:pt x="13632505" y="6456688"/>
                </a:lnTo>
                <a:lnTo>
                  <a:pt x="0" y="6456688"/>
                </a:lnTo>
                <a:lnTo>
                  <a:pt x="0" y="0"/>
                </a:lnTo>
                <a:close/>
              </a:path>
            </a:pathLst>
          </a:custGeom>
          <a:blipFill>
            <a:blip r:embed="rId2"/>
            <a:stretch>
              <a:fillRect l="-10160" t="-25205" r="-11938" b="-46657"/>
            </a:stretch>
          </a:blipFill>
        </p:spPr>
      </p:sp>
      <p:sp>
        <p:nvSpPr>
          <p:cNvPr name="TextBox 3" id="3"/>
          <p:cNvSpPr txBox="true"/>
          <p:nvPr/>
        </p:nvSpPr>
        <p:spPr>
          <a:xfrm rot="0">
            <a:off x="1028700" y="479647"/>
            <a:ext cx="16728953" cy="3339989"/>
          </a:xfrm>
          <a:prstGeom prst="rect">
            <a:avLst/>
          </a:prstGeom>
        </p:spPr>
        <p:txBody>
          <a:bodyPr anchor="t" rtlCol="false" tIns="0" lIns="0" bIns="0" rIns="0">
            <a:spAutoFit/>
          </a:bodyPr>
          <a:lstStyle/>
          <a:p>
            <a:pPr algn="just" marL="0" indent="0" lvl="0">
              <a:lnSpc>
                <a:spcPts val="3331"/>
              </a:lnSpc>
              <a:spcBef>
                <a:spcPct val="0"/>
              </a:spcBef>
            </a:pPr>
            <a:r>
              <a:rPr lang="en-US" sz="2379" spc="61">
                <a:solidFill>
                  <a:srgbClr val="050A30"/>
                </a:solidFill>
                <a:latin typeface="Inter Bold"/>
              </a:rPr>
              <a:t>In this stage of our project, we focus on preparing the salary dataset for subsequent analysis and model building. </a:t>
            </a:r>
            <a:r>
              <a:rPr lang="en-US" sz="2379" spc="61" u="none">
                <a:solidFill>
                  <a:srgbClr val="050A30"/>
                </a:solidFill>
                <a:latin typeface="Inter Bold"/>
              </a:rPr>
              <a:t>This process is critical as it ensures the quality and integrity of our data, which directly influences the outcomes of our analysis. The key steps in this phase include:</a:t>
            </a:r>
          </a:p>
          <a:p>
            <a:pPr algn="just" marL="0" indent="0" lvl="0">
              <a:lnSpc>
                <a:spcPts val="3331"/>
              </a:lnSpc>
              <a:spcBef>
                <a:spcPct val="0"/>
              </a:spcBef>
            </a:pPr>
          </a:p>
          <a:p>
            <a:pPr algn="just" marL="0" indent="0" lvl="0">
              <a:lnSpc>
                <a:spcPts val="3331"/>
              </a:lnSpc>
              <a:spcBef>
                <a:spcPct val="0"/>
              </a:spcBef>
            </a:pPr>
          </a:p>
          <a:p>
            <a:pPr algn="just" marL="513705" indent="-256853" lvl="1">
              <a:lnSpc>
                <a:spcPts val="3331"/>
              </a:lnSpc>
              <a:spcBef>
                <a:spcPct val="0"/>
              </a:spcBef>
              <a:buFont typeface="Arial"/>
              <a:buChar char="•"/>
            </a:pPr>
            <a:r>
              <a:rPr lang="en-US" sz="2379" spc="61" u="none">
                <a:solidFill>
                  <a:srgbClr val="1986CF"/>
                </a:solidFill>
                <a:latin typeface="Inter Bold"/>
              </a:rPr>
              <a:t>Reading the Dataset: </a:t>
            </a:r>
            <a:r>
              <a:rPr lang="en-US" sz="2379" spc="61" u="none">
                <a:solidFill>
                  <a:srgbClr val="050A30"/>
                </a:solidFill>
                <a:latin typeface="Inter"/>
              </a:rPr>
              <a:t>We begin by loading the dataset to understand its basic structure, including the variables it contains and their respective data types.</a:t>
            </a:r>
          </a:p>
          <a:p>
            <a:pPr algn="just" marL="0" indent="0" lvl="0">
              <a:lnSpc>
                <a:spcPts val="3331"/>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63639"/>
            <a:ext cx="11805374" cy="7594661"/>
          </a:xfrm>
          <a:custGeom>
            <a:avLst/>
            <a:gdLst/>
            <a:ahLst/>
            <a:cxnLst/>
            <a:rect r="r" b="b" t="t" l="l"/>
            <a:pathLst>
              <a:path h="7594661" w="11805374">
                <a:moveTo>
                  <a:pt x="0" y="0"/>
                </a:moveTo>
                <a:lnTo>
                  <a:pt x="11805374" y="0"/>
                </a:lnTo>
                <a:lnTo>
                  <a:pt x="11805374" y="7594661"/>
                </a:lnTo>
                <a:lnTo>
                  <a:pt x="0" y="7594661"/>
                </a:lnTo>
                <a:lnTo>
                  <a:pt x="0" y="0"/>
                </a:lnTo>
                <a:close/>
              </a:path>
            </a:pathLst>
          </a:custGeom>
          <a:blipFill>
            <a:blip r:embed="rId2"/>
            <a:stretch>
              <a:fillRect l="-18383" t="-31751" r="-21885" b="-13607"/>
            </a:stretch>
          </a:blipFill>
        </p:spPr>
      </p:sp>
      <p:sp>
        <p:nvSpPr>
          <p:cNvPr name="Freeform 3" id="3"/>
          <p:cNvSpPr/>
          <p:nvPr/>
        </p:nvSpPr>
        <p:spPr>
          <a:xfrm flipH="false" flipV="false" rot="0">
            <a:off x="15145361" y="6691810"/>
            <a:ext cx="2306577" cy="2306577"/>
          </a:xfrm>
          <a:custGeom>
            <a:avLst/>
            <a:gdLst/>
            <a:ahLst/>
            <a:cxnLst/>
            <a:rect r="r" b="b" t="t" l="l"/>
            <a:pathLst>
              <a:path h="2306577" w="2306577">
                <a:moveTo>
                  <a:pt x="0" y="0"/>
                </a:moveTo>
                <a:lnTo>
                  <a:pt x="2306576" y="0"/>
                </a:lnTo>
                <a:lnTo>
                  <a:pt x="2306576" y="2306577"/>
                </a:lnTo>
                <a:lnTo>
                  <a:pt x="0" y="2306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30761" y="658867"/>
            <a:ext cx="13374585" cy="663465"/>
          </a:xfrm>
          <a:prstGeom prst="rect">
            <a:avLst/>
          </a:prstGeom>
        </p:spPr>
        <p:txBody>
          <a:bodyPr anchor="t" rtlCol="false" tIns="0" lIns="0" bIns="0" rIns="0">
            <a:spAutoFit/>
          </a:bodyPr>
          <a:lstStyle/>
          <a:p>
            <a:pPr algn="just">
              <a:lnSpc>
                <a:spcPts val="5431"/>
              </a:lnSpc>
              <a:spcBef>
                <a:spcPct val="0"/>
              </a:spcBef>
            </a:pPr>
            <a:r>
              <a:rPr lang="en-US" sz="3879" spc="100">
                <a:solidFill>
                  <a:srgbClr val="12229D"/>
                </a:solidFill>
                <a:latin typeface="Inter Bold"/>
              </a:rPr>
              <a:t>Identify the data types manually and using python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DAF3IkdUCeU</dc:identifier>
  <dcterms:modified xsi:type="dcterms:W3CDTF">2011-08-01T06:04:30Z</dcterms:modified>
  <cp:revision>1</cp:revision>
  <dc:title>ISE 291 Term 231 Project : Salary Prediction .</dc:title>
</cp:coreProperties>
</file>